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9" r:id="rId5"/>
  </p:sldMasterIdLst>
  <p:notesMasterIdLst>
    <p:notesMasterId r:id="rId58"/>
  </p:notesMasterIdLst>
  <p:sldIdLst>
    <p:sldId id="261" r:id="rId6"/>
    <p:sldId id="349" r:id="rId7"/>
    <p:sldId id="360" r:id="rId8"/>
    <p:sldId id="361" r:id="rId9"/>
    <p:sldId id="301" r:id="rId10"/>
    <p:sldId id="344" r:id="rId11"/>
    <p:sldId id="302" r:id="rId12"/>
    <p:sldId id="362" r:id="rId13"/>
    <p:sldId id="326" r:id="rId14"/>
    <p:sldId id="304" r:id="rId15"/>
    <p:sldId id="327" r:id="rId16"/>
    <p:sldId id="330" r:id="rId17"/>
    <p:sldId id="339" r:id="rId18"/>
    <p:sldId id="340" r:id="rId19"/>
    <p:sldId id="341" r:id="rId20"/>
    <p:sldId id="329" r:id="rId21"/>
    <p:sldId id="342" r:id="rId22"/>
    <p:sldId id="331" r:id="rId23"/>
    <p:sldId id="363" r:id="rId24"/>
    <p:sldId id="297" r:id="rId25"/>
    <p:sldId id="299" r:id="rId26"/>
    <p:sldId id="343" r:id="rId27"/>
    <p:sldId id="334" r:id="rId28"/>
    <p:sldId id="336" r:id="rId29"/>
    <p:sldId id="295" r:id="rId30"/>
    <p:sldId id="350" r:id="rId31"/>
    <p:sldId id="287" r:id="rId32"/>
    <p:sldId id="351" r:id="rId33"/>
    <p:sldId id="357" r:id="rId34"/>
    <p:sldId id="352" r:id="rId35"/>
    <p:sldId id="286" r:id="rId36"/>
    <p:sldId id="347" r:id="rId37"/>
    <p:sldId id="353" r:id="rId38"/>
    <p:sldId id="355" r:id="rId39"/>
    <p:sldId id="354" r:id="rId40"/>
    <p:sldId id="356" r:id="rId41"/>
    <p:sldId id="364" r:id="rId42"/>
    <p:sldId id="292" r:id="rId43"/>
    <p:sldId id="273" r:id="rId44"/>
    <p:sldId id="274" r:id="rId45"/>
    <p:sldId id="278" r:id="rId46"/>
    <p:sldId id="280" r:id="rId47"/>
    <p:sldId id="282" r:id="rId48"/>
    <p:sldId id="283" r:id="rId49"/>
    <p:sldId id="284" r:id="rId50"/>
    <p:sldId id="285" r:id="rId51"/>
    <p:sldId id="293" r:id="rId52"/>
    <p:sldId id="288" r:id="rId53"/>
    <p:sldId id="289" r:id="rId54"/>
    <p:sldId id="300" r:id="rId55"/>
    <p:sldId id="359" r:id="rId56"/>
    <p:sldId id="33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707070"/>
    <a:srgbClr val="99DDF5"/>
    <a:srgbClr val="FFFFFF"/>
    <a:srgbClr val="D9D9D9"/>
    <a:srgbClr val="0E273E"/>
    <a:srgbClr val="0061A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8" autoAdjust="0"/>
  </p:normalViewPr>
  <p:slideViewPr>
    <p:cSldViewPr snapToGrid="0" snapToObjects="1">
      <p:cViewPr varScale="1">
        <p:scale>
          <a:sx n="114" d="100"/>
          <a:sy n="114" d="100"/>
        </p:scale>
        <p:origin x="-744" y="-112"/>
      </p:cViewPr>
      <p:guideLst>
        <p:guide orient="horz" pos="688"/>
        <p:guide orient="horz" pos="3998"/>
        <p:guide pos="2880"/>
        <p:guide pos="297"/>
        <p:guide pos="5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4639-7281-4FF4-81B7-10FBC2685C5A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CDC1-0459-4649-9404-C11007AD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Relationship Id="rId3" Type="http://schemas.openxmlformats.org/officeDocument/2006/relationships/hyperlink" Target="http://www.mit.edu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Shape 17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28" name="Shape 17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t>Usage:</a:t>
            </a:r>
          </a:p>
          <a:p>
            <a:pPr lvl="0" defTabSz="457200">
              <a:defRPr sz="1800"/>
            </a:pPr>
            <a:r>
              <a:t>	0 -	CA constraint. CA cert must be found in PKIX certification path.</a:t>
            </a:r>
          </a:p>
          <a:p>
            <a:pPr lvl="0" defTabSz="457200">
              <a:defRPr sz="1800"/>
            </a:pPr>
            <a:r>
              <a:t>		Limits which CA can be used to issue certs for a given service on a host</a:t>
            </a:r>
          </a:p>
          <a:p>
            <a:pPr lvl="0" defTabSz="457200">
              <a:defRPr sz="1800"/>
            </a:pPr>
            <a:r>
              <a:t>	1 -	Service Certificate Constraint: limits which EE cert can be used by a</a:t>
            </a:r>
          </a:p>
          <a:p>
            <a:pPr lvl="0" defTabSz="457200">
              <a:defRPr sz="1800"/>
            </a:pPr>
            <a:r>
              <a:t>		given service on a host. Specifies the certificate or the public key of</a:t>
            </a:r>
          </a:p>
          <a:p>
            <a:pPr lvl="0" defTabSz="457200">
              <a:defRPr sz="1800"/>
            </a:pPr>
            <a:r>
              <a:t>		a cert that must be matched with the EE cert given by the server in TLS.</a:t>
            </a:r>
          </a:p>
          <a:p>
            <a:pPr lvl="0" defTabSz="457200">
              <a:defRPr sz="1800"/>
            </a:pPr>
            <a:r>
              <a:t>	2 -	Trust Anchor Assertion - allows DNS to specify a new trust anchor, eg.</a:t>
            </a:r>
          </a:p>
          <a:p>
            <a:pPr lvl="0" defTabSz="457200">
              <a:defRPr sz="1800"/>
            </a:pPr>
            <a:r>
              <a:t>		if the domain issues its own certificates under its own CA that is not</a:t>
            </a:r>
          </a:p>
          <a:p>
            <a:pPr lvl="0" defTabSz="457200">
              <a:defRPr sz="1800"/>
            </a:pPr>
            <a:r>
              <a:t>		expected to be in the end user’s collection of trust anchors.</a:t>
            </a:r>
          </a:p>
          <a:p>
            <a:pPr lvl="0" defTabSz="457200">
              <a:defRPr sz="1800"/>
            </a:pPr>
            <a:r>
              <a:t>		Specifies a certificate or the public key of a cert that must be used as the</a:t>
            </a:r>
          </a:p>
          <a:p>
            <a:pPr lvl="0" defTabSz="457200">
              <a:defRPr sz="1800"/>
            </a:pPr>
            <a:r>
              <a:t>		trust anchor when validating the EE cert presented by the TLS server.</a:t>
            </a:r>
          </a:p>
          <a:p>
            <a:pPr lvl="0" defTabSz="457200">
              <a:defRPr sz="1800"/>
            </a:pPr>
            <a:r>
              <a:t>	3 -	Domain Issued Cert: specify a cert of public key of a cert that must match</a:t>
            </a:r>
          </a:p>
          <a:p>
            <a:pPr lvl="0" defTabSz="457200">
              <a:defRPr sz="1800"/>
            </a:pPr>
            <a:r>
              <a:t>		the EE cert given by the TLS server. Allows a domain administrator to issue</a:t>
            </a:r>
          </a:p>
          <a:p>
            <a:pPr lvl="0" defTabSz="457200">
              <a:defRPr sz="1800"/>
            </a:pPr>
            <a:r>
              <a:t>		certs for a domain without involving a 3rd party CA. The target cert must</a:t>
            </a:r>
          </a:p>
          <a:p>
            <a:pPr lvl="0" defTabSz="457200">
              <a:defRPr sz="1800"/>
            </a:pPr>
            <a:r>
              <a:t>		match the TLSA record. The difference between this and usage 1 is that </a:t>
            </a:r>
          </a:p>
          <a:p>
            <a:pPr lvl="0" defTabSz="457200">
              <a:defRPr sz="1800"/>
            </a:pPr>
            <a:r>
              <a:t>		usage 1 requires cert pass PKIX validation.</a:t>
            </a:r>
          </a:p>
          <a:p>
            <a:pPr lvl="0" defTabSz="457200">
              <a:defRPr sz="1800"/>
            </a:pPr>
            <a:endParaRPr/>
          </a:p>
          <a:p>
            <a:pPr lvl="0" defTabSz="457200">
              <a:defRPr sz="1800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Shape 16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85" name="Shape 16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rPr dirty="0"/>
              <a:t>algnum: 1=RSA, 2=DSS</a:t>
            </a:r>
          </a:p>
          <a:p>
            <a:pPr lvl="0" defTabSz="457200">
              <a:defRPr sz="1800"/>
            </a:pPr>
            <a:r>
              <a:rPr dirty="0"/>
              <a:t>fptype: 1=SHA1</a:t>
            </a:r>
          </a:p>
          <a:p>
            <a:pPr lvl="0" defTabSz="457200">
              <a:defRPr sz="1800"/>
            </a:pPr>
            <a:endParaRPr dirty="0"/>
          </a:p>
          <a:p>
            <a:pPr lvl="0" defTabSz="457200">
              <a:defRPr sz="1800"/>
            </a:pPr>
            <a:r>
              <a:rPr dirty="0"/>
              <a:t>OpenSSH: ssh_config: ssh_config: VerifyHostKeyDNS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that for </a:t>
            </a:r>
            <a:r>
              <a:rPr lang="en-US" baseline="0" dirty="0" err="1" smtClean="0"/>
              <a:t>async</a:t>
            </a:r>
            <a:r>
              <a:rPr lang="en-US" baseline="0" dirty="0" smtClean="0"/>
              <a:t> – include a callback and that is all that is needed. </a:t>
            </a:r>
            <a:r>
              <a:rPr lang="en-US" baseline="0" dirty="0" err="1" smtClean="0"/>
              <a:t>Pthreads</a:t>
            </a:r>
            <a:r>
              <a:rPr lang="en-US" baseline="0" dirty="0" smtClean="0"/>
              <a:t>.  Data locking is provided by that.  Look at the DANE Doctor source code which was done by the Twisted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6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9" name="Shape 8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endParaRPr u="sng" dirty="0">
              <a:hlinkClick r:id="rId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fed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: 1393 delegations in total, so 1142 signed. Federal “Executive” (not legislative or congress which aren’t subject to FISMA)</a:t>
            </a:r>
          </a:p>
          <a:p>
            <a:r>
              <a:rPr lang="en-US" baseline="0" dirty="0" smtClean="0"/>
              <a:t>FISMA OMB Mandate (Federal Information Security Management Act)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7049"/>
          <a:stretch/>
        </p:blipFill>
        <p:spPr>
          <a:xfrm>
            <a:off x="0" y="0"/>
            <a:ext cx="9144000" cy="3421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Z:\SkyDrive\Work\current projects master\Verisign\Registrar Days 2013\!assets\Verisign-Logo_stack_whitetex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015314"/>
            <a:ext cx="1524000" cy="141949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0" y="1600691"/>
            <a:ext cx="2635250" cy="236045"/>
          </a:xfrm>
          <a:prstGeom prst="rect">
            <a:avLst/>
          </a:prstGeom>
          <a:effectLst>
            <a:outerShdw blurRad="38100" algn="ctr" rotWithShape="0">
              <a:prstClr val="black">
                <a:alpha val="3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4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H Titl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10766" y="232172"/>
            <a:ext cx="8322469" cy="892969"/>
          </a:xfrm>
          <a:prstGeom prst="rect">
            <a:avLst/>
          </a:prstGeom>
          <a:ln>
            <a:miter lim="400000"/>
          </a:ln>
        </p:spPr>
        <p:txBody>
          <a:bodyPr lIns="35717" tIns="35717" rIns="35717" bIns="35717"/>
          <a:lstStyle>
            <a:lvl1pPr algn="ctr" defTabSz="410751">
              <a:defRPr sz="4500" b="1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 b="0"/>
            </a:pPr>
            <a:r>
              <a:rPr sz="4500" b="1"/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375047" y="1276945"/>
            <a:ext cx="8384977" cy="4634508"/>
          </a:xfrm>
          <a:prstGeom prst="rect">
            <a:avLst/>
          </a:prstGeom>
          <a:ln>
            <a:miter lim="400000"/>
          </a:ln>
        </p:spPr>
        <p:txBody>
          <a:bodyPr lIns="35717" tIns="35717" rIns="35717" bIns="35717" anchor="ctr"/>
          <a:lstStyle>
            <a:lvl1pPr marL="357175" indent="-267881" defTabSz="410751">
              <a:spcBef>
                <a:spcPts val="1687"/>
              </a:spcBef>
              <a:buClrTx/>
              <a:buSzPct val="171000"/>
              <a:buFontTx/>
              <a:defRPr sz="25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625056" indent="-267881" defTabSz="410751">
              <a:spcBef>
                <a:spcPts val="1687"/>
              </a:spcBef>
              <a:buClrTx/>
              <a:buSzPct val="171000"/>
              <a:buFontTx/>
              <a:defRPr sz="21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892937" indent="-267881" defTabSz="410751">
              <a:spcBef>
                <a:spcPts val="1687"/>
              </a:spcBef>
              <a:buClrTx/>
              <a:buSzPct val="171000"/>
              <a:buFontTx/>
              <a:defRPr sz="21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160818" indent="-267881" defTabSz="410751">
              <a:spcBef>
                <a:spcPts val="1687"/>
              </a:spcBef>
              <a:buClrTx/>
              <a:buSzPct val="171000"/>
              <a:buFontTx/>
              <a:defRPr sz="21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1428699" indent="-267881" defTabSz="410751">
              <a:spcBef>
                <a:spcPts val="1687"/>
              </a:spcBef>
              <a:buClrTx/>
              <a:buSzPct val="171000"/>
              <a:buFontTx/>
              <a:defRPr sz="21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4446984" y="6509742"/>
            <a:ext cx="241102" cy="258961"/>
          </a:xfrm>
          <a:prstGeom prst="rect">
            <a:avLst/>
          </a:prstGeom>
          <a:ln>
            <a:miter lim="400000"/>
          </a:ln>
        </p:spPr>
        <p:txBody>
          <a:bodyPr lIns="0" tIns="0" rIns="0" bIns="0" anchor="t"/>
          <a:lstStyle>
            <a:lvl1pPr algn="ctr" defTabSz="410751">
              <a:defRPr sz="13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188465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951711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7049"/>
          <a:stretch/>
        </p:blipFill>
        <p:spPr>
          <a:xfrm>
            <a:off x="0" y="0"/>
            <a:ext cx="9144000" cy="3421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Z:\SkyDrive\Work\current projects master\Verisign\Registrar Days 2013\!assets\Verisign-Logo_stack_whitetex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015314"/>
            <a:ext cx="1524000" cy="141949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0" y="1600691"/>
            <a:ext cx="2635250" cy="236045"/>
          </a:xfrm>
          <a:prstGeom prst="rect">
            <a:avLst/>
          </a:prstGeom>
          <a:effectLst>
            <a:outerShdw blurRad="38100" algn="ctr" rotWithShape="0">
              <a:prstClr val="black">
                <a:alpha val="3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9932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>
                <a:solidFill>
                  <a:srgbClr val="000000">
                    <a:tint val="75000"/>
                  </a:srgbClr>
                </a:solidFill>
                <a:latin typeface="Helvetica"/>
              </a:rPr>
              <a:pPr/>
              <a:t>‹#›</a:t>
            </a:fld>
            <a:endParaRPr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689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>
                <a:solidFill>
                  <a:srgbClr val="000000">
                    <a:tint val="75000"/>
                  </a:srgbClr>
                </a:solidFill>
                <a:latin typeface="Helvetica"/>
              </a:rPr>
              <a:pPr/>
              <a:t>‹#›</a:t>
            </a:fld>
            <a:endParaRPr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9404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>
                <a:solidFill>
                  <a:srgbClr val="000000">
                    <a:tint val="75000"/>
                  </a:srgbClr>
                </a:solidFill>
                <a:latin typeface="Helvetica"/>
              </a:rPr>
              <a:pPr/>
              <a:t>‹#›</a:t>
            </a:fld>
            <a:endParaRPr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4916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>
                <a:solidFill>
                  <a:srgbClr val="000000">
                    <a:tint val="75000"/>
                  </a:srgbClr>
                </a:solidFill>
                <a:latin typeface="Helvetica"/>
              </a:rPr>
              <a:pPr/>
              <a:t>‹#›</a:t>
            </a:fld>
            <a:endParaRPr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9434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  <a:latin typeface="Helvetica"/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  <a:latin typeface="Helvetica"/>
              </a:rPr>
              <a:t>2013 </a:t>
            </a:r>
            <a:r>
              <a:rPr lang="en-US" sz="700" b="1" dirty="0">
                <a:solidFill>
                  <a:srgbClr val="7F7F7F"/>
                </a:solidFill>
                <a:latin typeface="Helvetica"/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  <a:latin typeface="Helvetica"/>
              </a:rPr>
              <a:t>VERISIGN </a:t>
            </a:r>
            <a:r>
              <a:rPr lang="en-US" sz="700" b="1" dirty="0">
                <a:solidFill>
                  <a:srgbClr val="7F7F7F"/>
                </a:solidFill>
                <a:latin typeface="Helvetica"/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  <a:latin typeface="Helvetica"/>
              </a:rPr>
              <a:t>All </a:t>
            </a:r>
            <a:r>
              <a:rPr lang="en-US" sz="700" b="1" dirty="0">
                <a:solidFill>
                  <a:srgbClr val="7F7F7F"/>
                </a:solidFill>
                <a:latin typeface="Helvetica"/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20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9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85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>
                <a:solidFill>
                  <a:srgbClr val="000000">
                    <a:tint val="75000"/>
                  </a:srgbClr>
                </a:solidFill>
                <a:latin typeface="Helvetica"/>
              </a:rPr>
              <a:pPr/>
              <a:t>‹#›</a:t>
            </a:fld>
            <a:endParaRPr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5743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>
                <a:solidFill>
                  <a:srgbClr val="000000">
                    <a:tint val="75000"/>
                  </a:srgbClr>
                </a:solidFill>
                <a:latin typeface="Helvetica"/>
              </a:rPr>
              <a:pPr/>
              <a:t>‹#›</a:t>
            </a:fld>
            <a:endParaRPr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65419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er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FFFFFF"/>
                </a:solidFill>
                <a:latin typeface="Helvetica"/>
              </a:rPr>
              <a:t>© </a:t>
            </a:r>
            <a:r>
              <a:rPr lang="en-US" sz="700" b="1" dirty="0" smtClean="0">
                <a:solidFill>
                  <a:srgbClr val="FFFFFF"/>
                </a:solidFill>
                <a:latin typeface="Helvetica"/>
              </a:rPr>
              <a:t>2014 </a:t>
            </a:r>
            <a:r>
              <a:rPr lang="en-US" sz="700" b="1" dirty="0">
                <a:solidFill>
                  <a:srgbClr val="FFFFFF"/>
                </a:solidFill>
                <a:latin typeface="Helvetica"/>
              </a:rPr>
              <a:t>VeriSign, Inc. All rights reserved. </a:t>
            </a:r>
            <a:r>
              <a:rPr lang="en-US" sz="700" b="1" dirty="0" smtClean="0">
                <a:solidFill>
                  <a:srgbClr val="FFFFFF"/>
                </a:solidFill>
                <a:latin typeface="Helvetica"/>
              </a:rPr>
              <a:t>VERISIGN </a:t>
            </a:r>
            <a:r>
              <a:rPr lang="en-US" sz="700" b="1" dirty="0">
                <a:solidFill>
                  <a:srgbClr val="FFFFFF"/>
                </a:solidFill>
                <a:latin typeface="Helvetica"/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FFFFFF"/>
                </a:solidFill>
                <a:latin typeface="Helvetica"/>
              </a:rPr>
              <a:t>All </a:t>
            </a:r>
            <a:r>
              <a:rPr lang="en-US" sz="700" b="1" dirty="0">
                <a:solidFill>
                  <a:srgbClr val="FFFFFF"/>
                </a:solidFill>
                <a:latin typeface="Helvetica"/>
              </a:rPr>
              <a:t>other trademarks are property of their respective owners.</a:t>
            </a:r>
            <a:endParaRPr lang="en-US" sz="70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5" name="Picture 4" descr="PoweredBy_lockup_RGB_vector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03" y="2007704"/>
            <a:ext cx="2131030" cy="23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</a:rPr>
              <a:t>2013 </a:t>
            </a:r>
            <a:r>
              <a:rPr lang="en-US" sz="700" b="1" dirty="0">
                <a:solidFill>
                  <a:srgbClr val="7F7F7F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</a:rPr>
              <a:t>VERISIGN </a:t>
            </a:r>
            <a:r>
              <a:rPr lang="en-US" sz="700" b="1" dirty="0">
                <a:solidFill>
                  <a:srgbClr val="7F7F7F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</a:rPr>
              <a:t>All </a:t>
            </a:r>
            <a:r>
              <a:rPr lang="en-US" sz="700" b="1" dirty="0">
                <a:solidFill>
                  <a:srgbClr val="7F7F7F"/>
                </a:solidFill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Public</a:t>
            </a:r>
            <a:endParaRPr lang="en-US" b="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0" r:id="rId8"/>
    <p:sldLayoutId id="2147483661" r:id="rId9"/>
    <p:sldLayoutId id="2147483664" r:id="rId10"/>
    <p:sldLayoutId id="2147483666" r:id="rId11"/>
    <p:sldLayoutId id="2147483667" r:id="rId12"/>
    <p:sldLayoutId id="2147483668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>
                <a:solidFill>
                  <a:srgbClr val="000000">
                    <a:tint val="75000"/>
                  </a:srgbClr>
                </a:solidFill>
                <a:latin typeface="Helvetica"/>
              </a:rPr>
              <a:pPr/>
              <a:t>‹#›</a:t>
            </a:fld>
            <a:endParaRPr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Helvetica"/>
              </a:rPr>
              <a:t>Verisign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Helvetica"/>
              </a:rPr>
              <a:t> Public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3967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ssec-validator.cz/" TargetMode="External"/><Relationship Id="rId4" Type="http://schemas.openxmlformats.org/officeDocument/2006/relationships/hyperlink" Target="http://blog.huque.com/2014/02/dnssec-dane-tlsa-browser-addons.html" TargetMode="External"/><Relationship Id="rId5" Type="http://schemas.openxmlformats.org/officeDocument/2006/relationships/hyperlink" Target="https://www.dnssec-tools.org/wiki/index.php/Bloodhoun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uque.com/bin/gen_tls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ols.ietf.org/html/draft-ietf-dane-smtp-with-dan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tlsa.inf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ols.ietf.org/html/draft-wouters-dane-openpgp-02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huque@huque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ols.ietf.org/html/draft-hoffman-dane-smim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xmpp.net/reports.php%23dnssecdan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pnc.org/getdns-api/" TargetMode="External"/><Relationship Id="rId3" Type="http://schemas.openxmlformats.org/officeDocument/2006/relationships/hyperlink" Target="http://getdnsapi.net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upenn.edu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vpnc.org/getdns-api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hyperlink" Target="http://www.upenn.edu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upenn.edu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que.com/app/dnsstat/" TargetMode="External"/><Relationship Id="rId4" Type="http://schemas.openxmlformats.org/officeDocument/2006/relationships/hyperlink" Target="http://la51.icann.org/en/schedule/wed-dnssec/presentation-dnssec-deployment-gov-15oct14-en" TargetMode="External"/><Relationship Id="rId5" Type="http://schemas.openxmlformats.org/officeDocument/2006/relationships/hyperlink" Target="https://xs.powerdns.com/dnssec-nl-graph/" TargetMode="External"/><Relationship Id="rId6" Type="http://schemas.openxmlformats.org/officeDocument/2006/relationships/hyperlink" Target="http://www.statdns.com/" TargetMode="External"/><Relationship Id="rId7" Type="http://schemas.openxmlformats.org/officeDocument/2006/relationships/hyperlink" Target="http://scoreboard.verisignlab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netsociety.org/deploy360/resources/case-study-comcasts-dnssec-implementation/" TargetMode="External"/><Relationship Id="rId3" Type="http://schemas.openxmlformats.org/officeDocument/2006/relationships/hyperlink" Target="http://gronggrong.rand.apnic.net/cgi-bin/worldma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Melinda.shore@nomountain.net" TargetMode="External"/><Relationship Id="rId3" Type="http://schemas.openxmlformats.org/officeDocument/2006/relationships/hyperlink" Target="mailto:amankin@verisign.com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ferences.sigcomm.org/imc/2013/papers/imc257-durumericAemb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ols.ietf.org/html/rfc669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ols.ietf.org/html/rfc66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Application-Oriented API for DANE and DNS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Shumon Huque, </a:t>
            </a:r>
            <a:r>
              <a:rPr lang="en-US" dirty="0" err="1" smtClean="0"/>
              <a:t>Verisign</a:t>
            </a:r>
            <a:r>
              <a:rPr lang="en-US" dirty="0" smtClean="0"/>
              <a:t> Labs</a:t>
            </a:r>
          </a:p>
          <a:p>
            <a:r>
              <a:rPr lang="en-US" dirty="0" smtClean="0"/>
              <a:t>Presented to the W3C TPAC</a:t>
            </a:r>
          </a:p>
          <a:p>
            <a:r>
              <a:rPr lang="en-US" dirty="0" smtClean="0"/>
              <a:t>Allison </a:t>
            </a:r>
            <a:r>
              <a:rPr lang="en-US" dirty="0" err="1" smtClean="0"/>
              <a:t>Mankin</a:t>
            </a:r>
            <a:r>
              <a:rPr lang="en-US" dirty="0" smtClean="0"/>
              <a:t> and Melinda Shore</a:t>
            </a:r>
          </a:p>
          <a:p>
            <a:r>
              <a:rPr lang="en-US" sz="1800" dirty="0" smtClean="0"/>
              <a:t>October, 2014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818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Shape 1713"/>
          <p:cNvSpPr>
            <a:spLocks noGrp="1"/>
          </p:cNvSpPr>
          <p:nvPr>
            <p:ph type="sldNum" sz="quarter" idx="2"/>
          </p:nvPr>
        </p:nvSpPr>
        <p:spPr>
          <a:xfrm>
            <a:off x="4406801" y="6509742"/>
            <a:ext cx="321469" cy="258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10</a:t>
            </a:fld>
            <a:endParaRPr/>
          </a:p>
        </p:txBody>
      </p:sp>
      <p:sp>
        <p:nvSpPr>
          <p:cNvPr id="1714" name="Shape 1714"/>
          <p:cNvSpPr/>
          <p:nvPr/>
        </p:nvSpPr>
        <p:spPr>
          <a:xfrm>
            <a:off x="562570" y="3141118"/>
            <a:ext cx="7500938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2000" b="1">
                <a:latin typeface="Courier"/>
                <a:ea typeface="Courier"/>
                <a:cs typeface="Courier"/>
                <a:sym typeface="Courier"/>
              </a:rPr>
              <a:t>_443._tcp.www.example.com. IN TLSA (</a:t>
            </a:r>
          </a:p>
          <a:p>
            <a:pPr defTabSz="410751">
              <a:defRPr sz="1800"/>
            </a:pPr>
            <a:r>
              <a:rPr sz="2000" b="1">
                <a:latin typeface="Courier"/>
                <a:ea typeface="Courier"/>
                <a:cs typeface="Courier"/>
                <a:sym typeface="Courier"/>
              </a:rPr>
              <a:t>      0 0 1 d2abde240d7cd3ee6b4b28c54df034b9</a:t>
            </a:r>
          </a:p>
          <a:p>
            <a:pPr defTabSz="410751">
              <a:defRPr sz="1800"/>
            </a:pPr>
            <a:r>
              <a:rPr sz="2000" b="1">
                <a:latin typeface="Courier"/>
                <a:ea typeface="Courier"/>
                <a:cs typeface="Courier"/>
                <a:sym typeface="Courier"/>
              </a:rPr>
              <a:t>            7983a1d16e8a410e4561cb106618e971 )</a:t>
            </a:r>
          </a:p>
        </p:txBody>
      </p:sp>
      <p:sp>
        <p:nvSpPr>
          <p:cNvPr id="1715" name="Shape 1715"/>
          <p:cNvSpPr/>
          <p:nvPr/>
        </p:nvSpPr>
        <p:spPr>
          <a:xfrm>
            <a:off x="1237119" y="1541364"/>
            <a:ext cx="194443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500">
                <a:latin typeface="+mj-lt"/>
                <a:ea typeface="+mj-ea"/>
                <a:cs typeface="+mj-cs"/>
                <a:sym typeface="Gill Sans"/>
              </a:rPr>
              <a:t>port, transport proto &amp; </a:t>
            </a:r>
          </a:p>
          <a:p>
            <a:pPr algn="ctr" defTabSz="410751">
              <a:defRPr sz="1800"/>
            </a:pPr>
            <a:r>
              <a:rPr sz="1500">
                <a:latin typeface="+mj-lt"/>
                <a:ea typeface="+mj-ea"/>
                <a:cs typeface="+mj-cs"/>
                <a:sym typeface="Gill Sans"/>
              </a:rPr>
              <a:t>server domain name</a:t>
            </a:r>
          </a:p>
        </p:txBody>
      </p:sp>
      <p:sp>
        <p:nvSpPr>
          <p:cNvPr id="1716" name="Shape 1716"/>
          <p:cNvSpPr/>
          <p:nvPr/>
        </p:nvSpPr>
        <p:spPr>
          <a:xfrm flipV="1">
            <a:off x="2118161" y="2156022"/>
            <a:ext cx="8040" cy="881189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17" name="Shape 1717"/>
          <p:cNvSpPr/>
          <p:nvPr/>
        </p:nvSpPr>
        <p:spPr>
          <a:xfrm flipV="1">
            <a:off x="5572713" y="2143668"/>
            <a:ext cx="418324" cy="893045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18" name="Shape 1718"/>
          <p:cNvSpPr/>
          <p:nvPr/>
        </p:nvSpPr>
        <p:spPr>
          <a:xfrm>
            <a:off x="5507493" y="1656780"/>
            <a:ext cx="1087847" cy="30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500"/>
              <a:t>TLSA rrtype</a:t>
            </a:r>
          </a:p>
        </p:txBody>
      </p:sp>
      <p:sp>
        <p:nvSpPr>
          <p:cNvPr id="1719" name="Shape 1719"/>
          <p:cNvSpPr/>
          <p:nvPr/>
        </p:nvSpPr>
        <p:spPr>
          <a:xfrm>
            <a:off x="4880424" y="4938440"/>
            <a:ext cx="2341984" cy="30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500"/>
              <a:t>certificate association data</a:t>
            </a:r>
          </a:p>
        </p:txBody>
      </p:sp>
      <p:sp>
        <p:nvSpPr>
          <p:cNvPr id="1720" name="Shape 1720"/>
          <p:cNvSpPr/>
          <p:nvPr/>
        </p:nvSpPr>
        <p:spPr>
          <a:xfrm>
            <a:off x="5199868" y="4253232"/>
            <a:ext cx="540081" cy="66244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21" name="Shape 1721"/>
          <p:cNvSpPr/>
          <p:nvPr/>
        </p:nvSpPr>
        <p:spPr>
          <a:xfrm flipH="1">
            <a:off x="687148" y="3825994"/>
            <a:ext cx="800958" cy="465008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22" name="Shape 1722"/>
          <p:cNvSpPr/>
          <p:nvPr/>
        </p:nvSpPr>
        <p:spPr>
          <a:xfrm>
            <a:off x="326499" y="4299967"/>
            <a:ext cx="597917" cy="30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500"/>
              <a:t>usage</a:t>
            </a:r>
          </a:p>
        </p:txBody>
      </p:sp>
      <p:sp>
        <p:nvSpPr>
          <p:cNvPr id="1723" name="Shape 1723"/>
          <p:cNvSpPr/>
          <p:nvPr/>
        </p:nvSpPr>
        <p:spPr>
          <a:xfrm flipH="1">
            <a:off x="868472" y="3821906"/>
            <a:ext cx="986188" cy="942158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24" name="Shape 1724"/>
          <p:cNvSpPr/>
          <p:nvPr/>
        </p:nvSpPr>
        <p:spPr>
          <a:xfrm>
            <a:off x="248195" y="4728592"/>
            <a:ext cx="751805" cy="30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500"/>
              <a:t>selector</a:t>
            </a:r>
          </a:p>
        </p:txBody>
      </p:sp>
      <p:sp>
        <p:nvSpPr>
          <p:cNvPr id="1725" name="Shape 1725"/>
          <p:cNvSpPr/>
          <p:nvPr/>
        </p:nvSpPr>
        <p:spPr>
          <a:xfrm flipH="1">
            <a:off x="1838715" y="3821907"/>
            <a:ext cx="308332" cy="87559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26" name="Shape 1726"/>
          <p:cNvSpPr/>
          <p:nvPr/>
        </p:nvSpPr>
        <p:spPr>
          <a:xfrm>
            <a:off x="1310415" y="4666754"/>
            <a:ext cx="854397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500">
                <a:latin typeface="+mj-lt"/>
                <a:ea typeface="+mj-ea"/>
                <a:cs typeface="+mj-cs"/>
                <a:sym typeface="Gill Sans"/>
              </a:rPr>
              <a:t>matching</a:t>
            </a:r>
          </a:p>
          <a:p>
            <a:pPr algn="ctr" defTabSz="410751">
              <a:defRPr sz="1800"/>
            </a:pPr>
            <a:r>
              <a:rPr sz="1500">
                <a:latin typeface="+mj-lt"/>
                <a:ea typeface="+mj-ea"/>
                <a:cs typeface="+mj-cs"/>
                <a:sym typeface="Gill Sans"/>
              </a:rPr>
              <a:t>type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TLSA record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330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TLSA configuration parameters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Shape 1732"/>
          <p:cNvSpPr/>
          <p:nvPr/>
        </p:nvSpPr>
        <p:spPr>
          <a:xfrm>
            <a:off x="562570" y="1232565"/>
            <a:ext cx="7500938" cy="451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1700" b="1" dirty="0">
                <a:latin typeface="Courier"/>
                <a:ea typeface="Courier"/>
                <a:cs typeface="Courier"/>
                <a:sym typeface="Courier"/>
              </a:rPr>
              <a:t>Usage field:</a:t>
            </a:r>
          </a:p>
          <a:p>
            <a:pPr defTabSz="410751">
              <a:defRPr sz="1800"/>
            </a:pP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    0   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PKIX-TA: </a:t>
            </a:r>
            <a:r>
              <a:rPr sz="1700" dirty="0" smtClean="0">
                <a:latin typeface="Courier"/>
                <a:ea typeface="Courier"/>
                <a:cs typeface="Courier"/>
                <a:sym typeface="Courier"/>
              </a:rPr>
              <a:t>CA </a:t>
            </a: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Constraint</a:t>
            </a:r>
          </a:p>
          <a:p>
            <a:pPr defTabSz="410751">
              <a:defRPr sz="1800"/>
            </a:pP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    1   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PKIX-EE: </a:t>
            </a:r>
            <a:r>
              <a:rPr sz="1700" dirty="0" smtClean="0">
                <a:latin typeface="Courier"/>
                <a:ea typeface="Courier"/>
                <a:cs typeface="Courier"/>
                <a:sym typeface="Courier"/>
              </a:rPr>
              <a:t>Service </a:t>
            </a: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Certificate Constraint</a:t>
            </a:r>
          </a:p>
          <a:p>
            <a:pPr defTabSz="410751">
              <a:defRPr sz="1800"/>
            </a:pP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    2   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DANE-TA: </a:t>
            </a:r>
            <a:r>
              <a:rPr sz="1700" dirty="0" smtClean="0">
                <a:latin typeface="Courier"/>
                <a:ea typeface="Courier"/>
                <a:cs typeface="Courier"/>
                <a:sym typeface="Courier"/>
              </a:rPr>
              <a:t>Trust </a:t>
            </a: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Anchor Assertion</a:t>
            </a:r>
          </a:p>
          <a:p>
            <a:pPr defTabSz="410751">
              <a:defRPr sz="1800"/>
            </a:pP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    3   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DANE-EE: </a:t>
            </a:r>
            <a:r>
              <a:rPr sz="1700" dirty="0" smtClean="0">
                <a:latin typeface="Courier"/>
                <a:ea typeface="Courier"/>
                <a:cs typeface="Courier"/>
                <a:sym typeface="Courier"/>
              </a:rPr>
              <a:t>Domain </a:t>
            </a: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Issued Certificate</a:t>
            </a:r>
          </a:p>
          <a:p>
            <a:pPr defTabSz="410751">
              <a:defRPr sz="1800"/>
            </a:pPr>
            <a:endParaRPr sz="17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700" b="1" dirty="0">
                <a:latin typeface="Courier"/>
                <a:ea typeface="Courier"/>
                <a:cs typeface="Courier"/>
                <a:sym typeface="Courier"/>
              </a:rPr>
              <a:t>Selector field:</a:t>
            </a:r>
          </a:p>
          <a:p>
            <a:pPr defTabSz="410751">
              <a:defRPr sz="1800"/>
            </a:pP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    0   Match full certificate</a:t>
            </a:r>
          </a:p>
          <a:p>
            <a:pPr defTabSz="410751">
              <a:defRPr sz="1800"/>
            </a:pP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    1   Match only SubjectPublicKeyInfo</a:t>
            </a:r>
          </a:p>
          <a:p>
            <a:pPr defTabSz="410751">
              <a:defRPr sz="1800"/>
            </a:pPr>
            <a:endParaRPr sz="17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700" b="1" dirty="0">
                <a:latin typeface="Courier"/>
                <a:ea typeface="Courier"/>
                <a:cs typeface="Courier"/>
                <a:sym typeface="Courier"/>
              </a:rPr>
              <a:t>Matching type field:</a:t>
            </a:r>
          </a:p>
          <a:p>
            <a:pPr defTabSz="410751">
              <a:defRPr sz="1800"/>
            </a:pP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    0   Exact match on selected content</a:t>
            </a:r>
          </a:p>
          <a:p>
            <a:pPr defTabSz="410751">
              <a:defRPr sz="1800"/>
            </a:pP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    1   SHA-256 hash of selected content</a:t>
            </a:r>
          </a:p>
          <a:p>
            <a:pPr defTabSz="410751">
              <a:defRPr sz="1800"/>
            </a:pP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    2   SHA-512 hash of selected content</a:t>
            </a:r>
          </a:p>
          <a:p>
            <a:pPr defTabSz="410751">
              <a:defRPr sz="1800"/>
            </a:pPr>
            <a:endParaRPr sz="17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700" dirty="0" smtClean="0">
                <a:latin typeface="Courier"/>
                <a:ea typeface="Courier"/>
                <a:cs typeface="Courier"/>
                <a:sym typeface="Courier"/>
              </a:rPr>
              <a:t>Certificate </a:t>
            </a:r>
            <a:r>
              <a:rPr sz="1700" dirty="0">
                <a:latin typeface="Courier"/>
                <a:ea typeface="Courier"/>
                <a:cs typeface="Courier"/>
                <a:sym typeface="Courier"/>
              </a:rPr>
              <a:t>Association Data: raw cert data in hex</a:t>
            </a:r>
          </a:p>
        </p:txBody>
      </p:sp>
    </p:spTree>
    <p:extLst>
      <p:ext uri="{BB962C8B-B14F-4D97-AF65-F5344CB8AC3E}">
        <p14:creationId xmlns:p14="http://schemas.microsoft.com/office/powerpoint/2010/main" val="181640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DANE/TLSA tools and software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TLSA Record Generation</a:t>
            </a:r>
          </a:p>
          <a:p>
            <a:pPr lvl="1"/>
            <a:r>
              <a:rPr lang="en-US" dirty="0" smtClean="0"/>
              <a:t>Command line tools: “swede”, “hash-slinger”, “</a:t>
            </a:r>
            <a:r>
              <a:rPr lang="en-US" dirty="0" err="1" smtClean="0"/>
              <a:t>ldns-dane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Web based tool: </a:t>
            </a:r>
            <a:r>
              <a:rPr lang="en-US" dirty="0" smtClean="0">
                <a:hlinkClick r:id="rId2"/>
              </a:rPr>
              <a:t>https://www.huque.com/bin/gen_tlsa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TLSA validators for web</a:t>
            </a:r>
          </a:p>
          <a:p>
            <a:pPr lvl="1"/>
            <a:r>
              <a:rPr lang="en-US" dirty="0" smtClean="0"/>
              <a:t>Some 3</a:t>
            </a:r>
            <a:r>
              <a:rPr lang="en-US" baseline="30000" dirty="0" smtClean="0"/>
              <a:t>rd</a:t>
            </a:r>
            <a:r>
              <a:rPr lang="en-US" dirty="0" smtClean="0"/>
              <a:t> party validator plugins are available (</a:t>
            </a:r>
            <a:r>
              <a:rPr lang="en-US" dirty="0"/>
              <a:t>F</a:t>
            </a:r>
            <a:r>
              <a:rPr lang="en-US" dirty="0" smtClean="0"/>
              <a:t>irefox, Chrome, Opera, Safari):</a:t>
            </a:r>
          </a:p>
          <a:p>
            <a:pPr lvl="1"/>
            <a:r>
              <a:rPr lang="en-US" dirty="0">
                <a:hlinkClick r:id="rId3"/>
              </a:rPr>
              <a:t>https://www.dnssec-validator.cz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http://blog.huque.com/2014/02/dnssec-dane-tlsa-browser-</a:t>
            </a:r>
            <a:r>
              <a:rPr lang="en-US" dirty="0" smtClean="0">
                <a:hlinkClick r:id="rId4"/>
              </a:rPr>
              <a:t>addons.html</a:t>
            </a:r>
            <a:endParaRPr lang="en-US" dirty="0" smtClean="0"/>
          </a:p>
          <a:p>
            <a:pPr lvl="1"/>
            <a:r>
              <a:rPr lang="en-US" dirty="0" smtClean="0"/>
              <a:t>Bloodhound Mozilla fork:</a:t>
            </a:r>
          </a:p>
          <a:p>
            <a:pPr lvl="1"/>
            <a:r>
              <a:rPr lang="en-US" dirty="0">
                <a:hlinkClick r:id="rId5"/>
              </a:rPr>
              <a:t>https://www.dnssec-tools.org/wiki/index.php/</a:t>
            </a:r>
            <a:r>
              <a:rPr lang="en-US" dirty="0" smtClean="0">
                <a:hlinkClick r:id="rId5"/>
              </a:rPr>
              <a:t>Bloodhound</a:t>
            </a:r>
            <a:endParaRPr lang="en-US" dirty="0" smtClean="0"/>
          </a:p>
          <a:p>
            <a:pPr marL="356108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 for SMTP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smtp-d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2" y="1554128"/>
            <a:ext cx="75438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DANE for SMTP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DANE in conjunction with SMTP over TLS, or SMTP + STARTTLS can be used to more fully secure email delivery</a:t>
            </a:r>
          </a:p>
          <a:p>
            <a:r>
              <a:rPr lang="en-US" dirty="0" smtClean="0"/>
              <a:t>DANE can authenticate the certificate of the SMTP submission server that the user’s mail client (MUA) communicates with</a:t>
            </a:r>
          </a:p>
          <a:p>
            <a:r>
              <a:rPr lang="en-US" dirty="0" smtClean="0"/>
              <a:t>DANE can authenticate TLS connections between SMTP servers (“MTA”s or Mail Transfer Agents)</a:t>
            </a:r>
          </a:p>
          <a:p>
            <a:r>
              <a:rPr lang="en-US" dirty="0" smtClean="0"/>
              <a:t>This second use case is where DANE solves some important problems that are unaddressed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5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DANE for SMTP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connections between SMTP servers today use encryption opportunistically (i.e. if both sides support and advertise it, it is used)</a:t>
            </a:r>
          </a:p>
          <a:p>
            <a:r>
              <a:rPr lang="en-US" dirty="0" smtClean="0"/>
              <a:t>Even when encryption is used, it is vulnerable to attack:</a:t>
            </a:r>
          </a:p>
          <a:p>
            <a:pPr lvl="1"/>
            <a:r>
              <a:rPr lang="en-US" dirty="0" smtClean="0"/>
              <a:t>Attackers can strip away the TLS capability advertisement and downgrade the connection to not use TLS</a:t>
            </a:r>
          </a:p>
          <a:p>
            <a:pPr lvl="1"/>
            <a:r>
              <a:rPr lang="en-US" dirty="0" smtClean="0"/>
              <a:t>TLS connections are often unauthenticated (e.g. the use of self signed certificates as well as mismatched certificates is common)</a:t>
            </a:r>
          </a:p>
          <a:p>
            <a:r>
              <a:rPr lang="en-US" dirty="0" smtClean="0"/>
              <a:t>DANE can address both these vulnerabilities</a:t>
            </a:r>
          </a:p>
          <a:p>
            <a:pPr lvl="1"/>
            <a:r>
              <a:rPr lang="en-US" dirty="0" smtClean="0"/>
              <a:t>Authenticate the certificate using a DNSSEC signed TLSA record</a:t>
            </a:r>
          </a:p>
          <a:p>
            <a:pPr lvl="1"/>
            <a:r>
              <a:rPr lang="en-US" dirty="0" smtClean="0"/>
              <a:t>Use the presence of the TLSA record as an indicator that encryption must be performed (prevent downgrade)</a:t>
            </a:r>
          </a:p>
          <a:p>
            <a:pPr lvl="1"/>
            <a:r>
              <a:rPr lang="en-US" dirty="0">
                <a:hlinkClick r:id="rId2"/>
              </a:rPr>
              <a:t>http://tools.ietf.org/html/draft-ietf-dane-smtp-with-</a:t>
            </a:r>
            <a:r>
              <a:rPr lang="en-US" dirty="0" smtClean="0">
                <a:hlinkClick r:id="rId2"/>
              </a:rPr>
              <a:t>dane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TLSA record (for SMTP)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hape 1732"/>
          <p:cNvSpPr/>
          <p:nvPr/>
        </p:nvSpPr>
        <p:spPr>
          <a:xfrm>
            <a:off x="562570" y="1101760"/>
            <a:ext cx="7500938" cy="4781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lang="en-US" sz="1700" b="1" dirty="0" smtClean="0">
                <a:latin typeface="Courier"/>
                <a:ea typeface="Courier"/>
                <a:cs typeface="Courier"/>
                <a:sym typeface="Courier"/>
              </a:rPr>
              <a:t>_25</a:t>
            </a:r>
            <a:r>
              <a:rPr lang="en-US" sz="1700" b="1" dirty="0">
                <a:latin typeface="Courier"/>
                <a:ea typeface="Courier"/>
                <a:cs typeface="Courier"/>
                <a:sym typeface="Courier"/>
              </a:rPr>
              <a:t>._tcp.mx1.freebsd.org. 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2389 IN </a:t>
            </a:r>
            <a:r>
              <a:rPr lang="en-US" sz="1700" b="1" dirty="0">
                <a:latin typeface="Courier"/>
                <a:ea typeface="Courier"/>
                <a:cs typeface="Courier"/>
                <a:sym typeface="Courier"/>
              </a:rPr>
              <a:t>TLSA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 3 0 1 (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5EC0508C3F337D18509F41BFF9D8AB07FED588A132FA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12FA1E223BA6B9403ACB )</a:t>
            </a:r>
          </a:p>
          <a:p>
            <a:pPr defTabSz="410751">
              <a:defRPr sz="1800"/>
            </a:pP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_25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._tcp.mx1.freebsd.org. 2389 IN </a:t>
            </a:r>
            <a:r>
              <a:rPr lang="en-US" sz="1700" b="1" dirty="0">
                <a:latin typeface="Courier"/>
                <a:ea typeface="Courier"/>
                <a:cs typeface="Courier"/>
                <a:sym typeface="Courier"/>
              </a:rPr>
              <a:t>RRSIG	TLSA 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8 5 3600 (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20141023072418 20141009105807 39939 </a:t>
            </a:r>
            <a:r>
              <a:rPr lang="en-US" sz="1700" dirty="0" err="1">
                <a:latin typeface="Courier"/>
                <a:ea typeface="Courier"/>
                <a:cs typeface="Courier"/>
                <a:sym typeface="Courier"/>
              </a:rPr>
              <a:t>freebsd.org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.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ll6DEQ7oP2lbEcOeJyPk+I8tYiGz4CzuDiqiMbr4Mzp3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90UWdej3kdAz4t+1BT0dO3/o0nz0pp3HFsDu+gkwT6YH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Jg4C6mi3STPciCP1tjbFuW/dv4lPkCUaN7kJt/qwPrR6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0kQmyvcuUoYgUDPbNYbJNJXai+mFai5WqLS2MEP15ydU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nt8KympnjHS5mVLVGXW0e7tLY1afQz1VrIeYsGW8YztM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DYUpCXjWiq+YpCFv7rZ7ICejQR6ot1M35CDsfjk68eu0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</a:t>
            </a:r>
            <a:r>
              <a:rPr lang="en-US" sz="1700" dirty="0" err="1">
                <a:latin typeface="Courier"/>
                <a:ea typeface="Courier"/>
                <a:cs typeface="Courier"/>
                <a:sym typeface="Courier"/>
              </a:rPr>
              <a:t>EAjx+HlqaTdGyilcMB+GduFwqkULDPIgiFu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/3xb+srJR</a:t>
            </a: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			zuR89YpHga9OCnz6nXJgQ6cxvSImZWbKuw== 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)</a:t>
            </a:r>
          </a:p>
          <a:p>
            <a:pPr defTabSz="410751">
              <a:defRPr sz="1800"/>
            </a:pPr>
            <a:endParaRPr lang="en-US" sz="17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This is a domain-issued certificate (usage 3), which can be authenticated without a trusted CA.</a:t>
            </a:r>
            <a:endParaRPr lang="en-US" sz="1700" dirty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9140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large adopters of SMTP + DANE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03254"/>
            <a:ext cx="4038600" cy="3843571"/>
          </a:xfrm>
        </p:spPr>
        <p:txBody>
          <a:bodyPr/>
          <a:lstStyle/>
          <a:p>
            <a:r>
              <a:rPr lang="en-US" dirty="0" err="1" smtClean="0"/>
              <a:t>posteo.de</a:t>
            </a:r>
            <a:endParaRPr lang="en-US" dirty="0" smtClean="0"/>
          </a:p>
          <a:p>
            <a:r>
              <a:rPr lang="en-US" dirty="0" err="1" smtClean="0"/>
              <a:t>mailbox.org</a:t>
            </a:r>
            <a:endParaRPr lang="en-US" dirty="0" smtClean="0"/>
          </a:p>
          <a:p>
            <a:r>
              <a:rPr lang="en-US" dirty="0" err="1" smtClean="0"/>
              <a:t>umbkw.de</a:t>
            </a:r>
            <a:endParaRPr lang="en-US" dirty="0" smtClean="0"/>
          </a:p>
          <a:p>
            <a:r>
              <a:rPr lang="en-US" dirty="0" err="1" smtClean="0"/>
              <a:t>bund.de</a:t>
            </a:r>
            <a:endParaRPr lang="en-US" dirty="0" smtClean="0"/>
          </a:p>
          <a:p>
            <a:r>
              <a:rPr lang="en-US" dirty="0" err="1"/>
              <a:t>d</a:t>
            </a:r>
            <a:r>
              <a:rPr lang="en-US" dirty="0" err="1" smtClean="0"/>
              <a:t>enic.de</a:t>
            </a:r>
            <a:endParaRPr lang="en-US" dirty="0" smtClean="0"/>
          </a:p>
          <a:p>
            <a:r>
              <a:rPr lang="en-US" dirty="0" err="1"/>
              <a:t>f</a:t>
            </a:r>
            <a:r>
              <a:rPr lang="en-US" dirty="0" err="1" smtClean="0"/>
              <a:t>reebsd.org</a:t>
            </a:r>
            <a:endParaRPr lang="en-US" dirty="0" smtClean="0"/>
          </a:p>
          <a:p>
            <a:r>
              <a:rPr lang="en-US" dirty="0" err="1" smtClean="0"/>
              <a:t>unitybox.de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03254"/>
            <a:ext cx="4038600" cy="3843570"/>
          </a:xfrm>
        </p:spPr>
        <p:txBody>
          <a:bodyPr/>
          <a:lstStyle/>
          <a:p>
            <a:r>
              <a:rPr lang="en-US" dirty="0" err="1" smtClean="0"/>
              <a:t>debian.org</a:t>
            </a:r>
            <a:r>
              <a:rPr lang="en-US" dirty="0" smtClean="0"/>
              <a:t>, </a:t>
            </a:r>
            <a:r>
              <a:rPr lang="en-US" dirty="0" err="1" smtClean="0"/>
              <a:t>debian.net</a:t>
            </a:r>
            <a:endParaRPr lang="en-US" dirty="0" smtClean="0"/>
          </a:p>
          <a:p>
            <a:r>
              <a:rPr lang="en-US" dirty="0" err="1" smtClean="0"/>
              <a:t>ietf.org</a:t>
            </a:r>
            <a:endParaRPr lang="en-US" dirty="0" smtClean="0"/>
          </a:p>
          <a:p>
            <a:r>
              <a:rPr lang="en-US" dirty="0" err="1" smtClean="0"/>
              <a:t>nlnetlabs.nl</a:t>
            </a:r>
            <a:endParaRPr lang="en-US" dirty="0" smtClean="0"/>
          </a:p>
          <a:p>
            <a:r>
              <a:rPr lang="en-US" dirty="0" err="1" smtClean="0"/>
              <a:t>nic.cz</a:t>
            </a:r>
            <a:endParaRPr lang="en-US" dirty="0" smtClean="0"/>
          </a:p>
          <a:p>
            <a:r>
              <a:rPr lang="en-US" dirty="0" err="1" smtClean="0"/>
              <a:t>nic.ch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orproject.org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042" y="1197853"/>
            <a:ext cx="770565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Quite a few are large email systems in Germany. See a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arger list at </a:t>
            </a:r>
            <a:r>
              <a:rPr lang="en-US" sz="2400" dirty="0" smtClean="0">
                <a:hlinkClick r:id="rId2"/>
              </a:rPr>
              <a:t>https://www.tlsa.info/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951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SMTP servers that support DANE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Postfix MTA (works today, version 2.11 onwards)</a:t>
            </a:r>
          </a:p>
          <a:p>
            <a:r>
              <a:rPr lang="en-US" dirty="0" smtClean="0"/>
              <a:t>Exim (currently under development)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4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DANE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SMTP</a:t>
            </a:r>
          </a:p>
          <a:p>
            <a:r>
              <a:rPr lang="en-US" dirty="0" smtClean="0"/>
              <a:t>S/MIME</a:t>
            </a:r>
          </a:p>
          <a:p>
            <a:r>
              <a:rPr lang="en-US" dirty="0" smtClean="0"/>
              <a:t>SSH host key fingerprints (no more TOFU!)</a:t>
            </a:r>
          </a:p>
          <a:p>
            <a:r>
              <a:rPr lang="en-US" dirty="0" err="1" smtClean="0"/>
              <a:t>OpenPGP</a:t>
            </a:r>
            <a:endParaRPr lang="en-US" dirty="0" smtClean="0"/>
          </a:p>
          <a:p>
            <a:r>
              <a:rPr lang="en-US" dirty="0" smtClean="0"/>
              <a:t>IPSec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2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hape 1732"/>
          <p:cNvSpPr/>
          <p:nvPr/>
        </p:nvSpPr>
        <p:spPr>
          <a:xfrm>
            <a:off x="757968" y="2048335"/>
            <a:ext cx="7500938" cy="2657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lang="en-US" sz="2400" dirty="0" smtClean="0"/>
              <a:t>With </a:t>
            </a:r>
            <a:r>
              <a:rPr lang="en-US" sz="2400" dirty="0"/>
              <a:t>the increasing deployment of DNSSEC, new, exciting </a:t>
            </a:r>
            <a:r>
              <a:rPr lang="en-US" sz="2400" dirty="0" smtClean="0"/>
              <a:t>uses </a:t>
            </a:r>
            <a:r>
              <a:rPr lang="en-US" sz="2400" dirty="0"/>
              <a:t>are emerging that leverage the DNS to store and verify cryptographic keying material (like public keys, certificates, fingerprints,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  <a:endParaRPr lang="en-US" sz="2400" dirty="0"/>
          </a:p>
          <a:p>
            <a:pPr defTabSz="410751">
              <a:defRPr sz="1800"/>
            </a:pPr>
            <a:endParaRPr lang="en-US" sz="2400" dirty="0"/>
          </a:p>
          <a:p>
            <a:pPr defTabSz="410751">
              <a:defRPr sz="1800"/>
            </a:pPr>
            <a:r>
              <a:rPr lang="en-US" sz="2400" b="1" dirty="0" smtClean="0"/>
              <a:t>We are proposing an easy-to-use API to advanced DNS services, including DANE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14505"/>
            <a:ext cx="8229600" cy="557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0661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Why we’re 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251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Shape 16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 dirty="0"/>
              <a:t>SSHFP record</a:t>
            </a:r>
          </a:p>
        </p:txBody>
      </p:sp>
      <p:sp>
        <p:nvSpPr>
          <p:cNvPr id="1674" name="Shape 167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20</a:t>
            </a:fld>
            <a:endParaRPr/>
          </a:p>
        </p:txBody>
      </p:sp>
      <p:sp>
        <p:nvSpPr>
          <p:cNvPr id="1675" name="Shape 1675"/>
          <p:cNvSpPr/>
          <p:nvPr/>
        </p:nvSpPr>
        <p:spPr>
          <a:xfrm>
            <a:off x="571500" y="3741490"/>
            <a:ext cx="7500938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2000" b="1">
                <a:latin typeface="Courier"/>
                <a:ea typeface="Courier"/>
                <a:cs typeface="Courier"/>
                <a:sym typeface="Courier"/>
              </a:rPr>
              <a:t>grodd.magpi.net.	86400	IN	SSHFP	(1 1</a:t>
            </a:r>
          </a:p>
          <a:p>
            <a:pPr defTabSz="410751">
              <a:defRPr sz="1800"/>
            </a:pPr>
            <a:r>
              <a:rPr sz="2000" b="1">
                <a:latin typeface="Courier"/>
                <a:ea typeface="Courier"/>
                <a:cs typeface="Courier"/>
                <a:sym typeface="Courier"/>
              </a:rPr>
              <a:t>      F60AE0994C0B02545D444F7996088E9EA7359CBA)</a:t>
            </a:r>
          </a:p>
        </p:txBody>
      </p:sp>
      <p:sp>
        <p:nvSpPr>
          <p:cNvPr id="1676" name="Shape 1676"/>
          <p:cNvSpPr/>
          <p:nvPr/>
        </p:nvSpPr>
        <p:spPr>
          <a:xfrm>
            <a:off x="375047" y="1285875"/>
            <a:ext cx="8384977" cy="1687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marL="267881" indent="-267881" defTabSz="410751">
              <a:spcBef>
                <a:spcPts val="1687"/>
              </a:spcBef>
              <a:buSzPct val="171000"/>
              <a:buChar char="•"/>
              <a:defRPr sz="1800"/>
            </a:pP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SSH Host Key Fingerprint (RFC 4255)</a:t>
            </a:r>
          </a:p>
          <a:p>
            <a:pPr marL="267881" indent="-267881" defTabSz="410751">
              <a:spcBef>
                <a:spcPts val="1687"/>
              </a:spcBef>
              <a:buSzPct val="171000"/>
              <a:buChar char="•"/>
              <a:defRPr sz="1800"/>
            </a:pPr>
            <a:r>
              <a:rPr sz="2500" dirty="0">
                <a:latin typeface="+mj-lt"/>
                <a:ea typeface="+mj-ea"/>
                <a:cs typeface="+mj-cs"/>
                <a:sym typeface="Gill Sans"/>
              </a:rPr>
              <a:t>Allows you to validate SSH host keys using </a:t>
            </a:r>
            <a:r>
              <a:rPr sz="2500" dirty="0" smtClean="0">
                <a:latin typeface="+mj-lt"/>
                <a:ea typeface="+mj-ea"/>
                <a:cs typeface="+mj-cs"/>
                <a:sym typeface="Gill Sans"/>
              </a:rPr>
              <a:t>DNS</a:t>
            </a:r>
            <a:r>
              <a:rPr lang="en-US" sz="2500" dirty="0" smtClean="0">
                <a:latin typeface="+mj-lt"/>
                <a:ea typeface="+mj-ea"/>
                <a:cs typeface="+mj-cs"/>
                <a:sym typeface="Gill Sans"/>
              </a:rPr>
              <a:t>SEC</a:t>
            </a:r>
            <a:endParaRPr sz="2500" dirty="0"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677" name="Shape 1677"/>
          <p:cNvSpPr/>
          <p:nvPr/>
        </p:nvSpPr>
        <p:spPr>
          <a:xfrm>
            <a:off x="4027985" y="2880817"/>
            <a:ext cx="863270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500">
                <a:latin typeface="+mj-lt"/>
                <a:ea typeface="+mj-ea"/>
                <a:cs typeface="+mj-cs"/>
                <a:sym typeface="Gill Sans"/>
              </a:rPr>
              <a:t>algorithm</a:t>
            </a:r>
          </a:p>
          <a:p>
            <a:pPr algn="ctr" defTabSz="410751">
              <a:defRPr sz="1800"/>
            </a:pPr>
            <a:r>
              <a:rPr sz="1500">
                <a:latin typeface="+mj-lt"/>
                <a:ea typeface="+mj-ea"/>
                <a:cs typeface="+mj-cs"/>
                <a:sym typeface="Gill Sans"/>
              </a:rPr>
              <a:t>number</a:t>
            </a:r>
          </a:p>
        </p:txBody>
      </p:sp>
      <p:sp>
        <p:nvSpPr>
          <p:cNvPr id="1678" name="Shape 1678"/>
          <p:cNvSpPr/>
          <p:nvPr/>
        </p:nvSpPr>
        <p:spPr>
          <a:xfrm flipH="1" flipV="1">
            <a:off x="4795429" y="3347684"/>
            <a:ext cx="549367" cy="447902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679" name="Shape 1679"/>
          <p:cNvSpPr/>
          <p:nvPr/>
        </p:nvSpPr>
        <p:spPr>
          <a:xfrm flipV="1">
            <a:off x="5656400" y="3447933"/>
            <a:ext cx="578779" cy="370474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680" name="Shape 1680"/>
          <p:cNvSpPr/>
          <p:nvPr/>
        </p:nvSpPr>
        <p:spPr>
          <a:xfrm>
            <a:off x="5560527" y="2880817"/>
            <a:ext cx="1392543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Gill Sans"/>
              </a:rPr>
              <a:t>fingerprint </a:t>
            </a:r>
          </a:p>
          <a:p>
            <a:pPr algn="ctr" defTabSz="410751"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Gill Sans"/>
              </a:rPr>
              <a:t>type (1= </a:t>
            </a:r>
            <a:r>
              <a:rPr sz="1500" dirty="0" smtClean="0">
                <a:latin typeface="+mj-lt"/>
                <a:ea typeface="+mj-ea"/>
                <a:cs typeface="+mj-cs"/>
                <a:sym typeface="Gill Sans"/>
              </a:rPr>
              <a:t>SHA1</a:t>
            </a:r>
            <a:r>
              <a:rPr sz="1500" dirty="0">
                <a:latin typeface="+mj-lt"/>
                <a:ea typeface="+mj-ea"/>
                <a:cs typeface="+mj-cs"/>
                <a:sym typeface="Gill Sans"/>
              </a:rPr>
              <a:t>)</a:t>
            </a:r>
          </a:p>
        </p:txBody>
      </p:sp>
      <p:sp>
        <p:nvSpPr>
          <p:cNvPr id="1681" name="Shape 1681"/>
          <p:cNvSpPr/>
          <p:nvPr/>
        </p:nvSpPr>
        <p:spPr>
          <a:xfrm>
            <a:off x="4960668" y="4867002"/>
            <a:ext cx="931341" cy="30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500"/>
              <a:t>fingerprint</a:t>
            </a:r>
          </a:p>
        </p:txBody>
      </p:sp>
      <p:sp>
        <p:nvSpPr>
          <p:cNvPr id="1682" name="Shape 1682"/>
          <p:cNvSpPr/>
          <p:nvPr/>
        </p:nvSpPr>
        <p:spPr>
          <a:xfrm>
            <a:off x="4806962" y="4476474"/>
            <a:ext cx="395297" cy="442384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683" name="Shape 1683"/>
          <p:cNvSpPr/>
          <p:nvPr/>
        </p:nvSpPr>
        <p:spPr>
          <a:xfrm>
            <a:off x="618240" y="5274643"/>
            <a:ext cx="7688462" cy="76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1500" dirty="0">
                <a:latin typeface="Courier"/>
                <a:ea typeface="Courier"/>
                <a:cs typeface="Courier"/>
                <a:sym typeface="Courier"/>
              </a:rPr>
              <a:t>In </a:t>
            </a:r>
            <a:r>
              <a:rPr sz="1500" b="1" dirty="0">
                <a:latin typeface="Courier"/>
                <a:ea typeface="Courier"/>
                <a:cs typeface="Courier"/>
                <a:sym typeface="Courier"/>
              </a:rPr>
              <a:t>OpenSSH</a:t>
            </a:r>
            <a:r>
              <a:rPr sz="1500" dirty="0">
                <a:latin typeface="Courier"/>
                <a:ea typeface="Courier"/>
                <a:cs typeface="Courier"/>
                <a:sym typeface="Courier"/>
              </a:rPr>
              <a:t>, you can use the client configuration directive “</a:t>
            </a:r>
            <a:r>
              <a:rPr sz="1500" b="1" dirty="0">
                <a:latin typeface="Courier"/>
                <a:ea typeface="Courier"/>
                <a:cs typeface="Courier"/>
                <a:sym typeface="Courier"/>
              </a:rPr>
              <a:t>VerifyHostKeyDNS</a:t>
            </a:r>
            <a:r>
              <a:rPr sz="1500" dirty="0">
                <a:latin typeface="Courier"/>
                <a:ea typeface="Courier"/>
                <a:cs typeface="Courier"/>
                <a:sym typeface="Courier"/>
              </a:rPr>
              <a:t>” to use this</a:t>
            </a:r>
            <a:r>
              <a:rPr sz="1500" dirty="0" smtClean="0">
                <a:latin typeface="Courier"/>
                <a:ea typeface="Courier"/>
                <a:cs typeface="Courier"/>
                <a:sym typeface="Courier"/>
              </a:rPr>
              <a:t>.</a:t>
            </a:r>
            <a:r>
              <a:rPr lang="en-US" sz="1500" dirty="0" smtClean="0">
                <a:latin typeface="Courier"/>
                <a:ea typeface="Courier"/>
                <a:cs typeface="Courier"/>
                <a:sym typeface="Courier"/>
              </a:rPr>
              <a:t> Enabled by default in some newer operating systems like FreeBSD 10.</a:t>
            </a:r>
            <a:endParaRPr sz="1500" dirty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028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OpenPGPKEY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992"/>
            <a:ext cx="8229600" cy="4147314"/>
          </a:xfrm>
        </p:spPr>
        <p:txBody>
          <a:bodyPr/>
          <a:lstStyle/>
          <a:p>
            <a:r>
              <a:rPr lang="en-US" dirty="0" smtClean="0"/>
              <a:t>OPENPGPKEY record</a:t>
            </a:r>
          </a:p>
          <a:p>
            <a:r>
              <a:rPr lang="en-US" dirty="0" smtClean="0"/>
              <a:t>Used to publish an </a:t>
            </a:r>
            <a:r>
              <a:rPr lang="en-US" dirty="0" err="1" smtClean="0"/>
              <a:t>OpenPGP</a:t>
            </a:r>
            <a:r>
              <a:rPr lang="en-US" dirty="0" smtClean="0"/>
              <a:t> public keys in the DNS</a:t>
            </a:r>
          </a:p>
          <a:p>
            <a:r>
              <a:rPr lang="en-US" dirty="0" smtClean="0"/>
              <a:t>DNSSEC signature provides authentication</a:t>
            </a:r>
          </a:p>
          <a:p>
            <a:r>
              <a:rPr lang="en-US" dirty="0" smtClean="0"/>
              <a:t>Spec under development, but RR code already assigned</a:t>
            </a:r>
          </a:p>
          <a:p>
            <a:pPr lvl="1"/>
            <a:r>
              <a:rPr lang="en-US" dirty="0">
                <a:hlinkClick r:id="rId2"/>
              </a:rPr>
              <a:t>http://tools.ietf.org/html/draft-wouters-dane-openpgp-</a:t>
            </a:r>
            <a:r>
              <a:rPr lang="en-US" dirty="0" smtClean="0">
                <a:hlinkClick r:id="rId2"/>
              </a:rPr>
              <a:t>02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3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OPENPGPKEY record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Shape 1732"/>
          <p:cNvSpPr/>
          <p:nvPr/>
        </p:nvSpPr>
        <p:spPr>
          <a:xfrm>
            <a:off x="562570" y="1232566"/>
            <a:ext cx="7500938" cy="451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lang="en-US" sz="1700" b="1" dirty="0" smtClean="0"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1700" b="1" dirty="0" smtClean="0">
                <a:latin typeface="Courier"/>
                <a:ea typeface="Courier"/>
                <a:cs typeface="Courier"/>
                <a:sym typeface="Courier"/>
                <a:hlinkClick r:id="rId2"/>
              </a:rPr>
              <a:t>shuque@huque.com</a:t>
            </a:r>
            <a:endParaRPr lang="en-US" sz="1700" b="1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1</a:t>
            </a:r>
            <a:r>
              <a:rPr lang="en-US" sz="1700" baseline="30000" dirty="0" smtClean="0">
                <a:latin typeface="Courier"/>
                <a:ea typeface="Courier"/>
                <a:cs typeface="Courier"/>
                <a:sym typeface="Courier"/>
              </a:rPr>
              <a:t>st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 label: sha224 hash of “</a:t>
            </a:r>
            <a:r>
              <a:rPr lang="en-US" sz="1700" dirty="0" err="1" smtClean="0">
                <a:latin typeface="Courier"/>
                <a:ea typeface="Courier"/>
                <a:cs typeface="Courier"/>
                <a:sym typeface="Courier"/>
              </a:rPr>
              <a:t>shuque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” = </a:t>
            </a:r>
          </a:p>
          <a:p>
            <a:pPr defTabSz="410751">
              <a:defRPr sz="1800"/>
            </a:pP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4f7c2705c0f139ede60573f8537a0790fb64df5d4a819af951d259bc</a:t>
            </a:r>
          </a:p>
          <a:p>
            <a:pPr defTabSz="410751">
              <a:defRPr sz="1800"/>
            </a:pP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2</a:t>
            </a:r>
            <a:r>
              <a:rPr lang="en-US" sz="1700" baseline="30000" dirty="0" smtClean="0">
                <a:latin typeface="Courier"/>
                <a:ea typeface="Courier"/>
                <a:cs typeface="Courier"/>
                <a:sym typeface="Courier"/>
              </a:rPr>
              <a:t>nd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 label: “_</a:t>
            </a:r>
            <a:r>
              <a:rPr lang="en-US" sz="1700" dirty="0" err="1" smtClean="0">
                <a:latin typeface="Courier"/>
                <a:ea typeface="Courier"/>
                <a:cs typeface="Courier"/>
                <a:sym typeface="Courier"/>
              </a:rPr>
              <a:t>openpgpkey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”</a:t>
            </a:r>
          </a:p>
          <a:p>
            <a:pPr defTabSz="410751">
              <a:defRPr sz="1800"/>
            </a:pP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Remaining labels: domain name portion of the email </a:t>
            </a:r>
            <a:r>
              <a:rPr lang="en-US" sz="1700" dirty="0" err="1" smtClean="0">
                <a:latin typeface="Courier"/>
                <a:ea typeface="Courier"/>
                <a:cs typeface="Courier"/>
                <a:sym typeface="Courier"/>
              </a:rPr>
              <a:t>addr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:</a:t>
            </a:r>
          </a:p>
          <a:p>
            <a:pPr defTabSz="410751">
              <a:defRPr sz="1800"/>
            </a:pPr>
            <a:r>
              <a:rPr lang="en-US" sz="1700" dirty="0" err="1" smtClean="0">
                <a:latin typeface="Courier"/>
                <a:ea typeface="Courier"/>
                <a:cs typeface="Courier"/>
                <a:sym typeface="Courier"/>
              </a:rPr>
              <a:t>Huque.com</a:t>
            </a:r>
            <a:endParaRPr lang="en-US" sz="17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Resulting record looks like this:</a:t>
            </a:r>
          </a:p>
          <a:p>
            <a:pPr defTabSz="410751">
              <a:defRPr sz="1800"/>
            </a:pPr>
            <a:endParaRPr lang="en-US" sz="17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700" b="1" dirty="0" smtClean="0">
                <a:latin typeface="Courier"/>
                <a:ea typeface="Courier"/>
                <a:cs typeface="Courier"/>
                <a:sym typeface="Courier"/>
              </a:rPr>
              <a:t>4f7c2705c0f139ede60573f8537a0790fb64df5d4a819af951d259bc._openpgpkey.huque.com.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	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 IN OPENPGPKEY &lt;base64 encoding of the </a:t>
            </a:r>
            <a:r>
              <a:rPr lang="en-US" sz="1700" dirty="0" err="1" smtClean="0">
                <a:latin typeface="Courier"/>
                <a:ea typeface="Courier"/>
                <a:cs typeface="Courier"/>
                <a:sym typeface="Courier"/>
              </a:rPr>
              <a:t>openpgp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 key&gt;</a:t>
            </a:r>
            <a:endParaRPr lang="en-US" sz="1700" b="1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700" dirty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8905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SMIMEA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DNSSEC to associate certificates with domain names for S/MIME</a:t>
            </a:r>
          </a:p>
          <a:p>
            <a:pPr lvl="1"/>
            <a:r>
              <a:rPr lang="en-US" dirty="0">
                <a:hlinkClick r:id="rId2"/>
              </a:rPr>
              <a:t>http://tools.ietf.org/html/draft-hoffman-dane-</a:t>
            </a:r>
            <a:r>
              <a:rPr lang="en-US" dirty="0" smtClean="0">
                <a:hlinkClick r:id="rId2"/>
              </a:rPr>
              <a:t>smime</a:t>
            </a:r>
            <a:endParaRPr lang="en-US" dirty="0" smtClean="0"/>
          </a:p>
          <a:p>
            <a:r>
              <a:rPr lang="en-US" dirty="0" smtClean="0"/>
              <a:t>S/MIME is a method of encrypting and signing MIME data used in e-mail messages</a:t>
            </a:r>
          </a:p>
          <a:p>
            <a:r>
              <a:rPr lang="en-US" dirty="0" smtClean="0"/>
              <a:t>The SMIMEA DNS record proposes to associate S/MIME certificates with DNS domain names</a:t>
            </a:r>
          </a:p>
          <a:p>
            <a:r>
              <a:rPr lang="en-US" dirty="0" err="1" smtClean="0"/>
              <a:t>Verisign</a:t>
            </a:r>
            <a:r>
              <a:rPr lang="en-US" dirty="0" smtClean="0"/>
              <a:t> DANE/SMIMEA early Mail User Agent Prototype</a:t>
            </a:r>
          </a:p>
          <a:p>
            <a:pPr lvl="1"/>
            <a:r>
              <a:rPr lang="en-US" dirty="0"/>
              <a:t>http://la51.icann.org/en/schedule/wed-</a:t>
            </a:r>
            <a:r>
              <a:rPr lang="en-US" dirty="0" err="1"/>
              <a:t>dnssec</a:t>
            </a:r>
            <a:r>
              <a:rPr lang="en-US" dirty="0"/>
              <a:t>/presentation-dnssec-dane-smime-15oct14-en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0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XMPP servers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992"/>
            <a:ext cx="8229600" cy="2413353"/>
          </a:xfrm>
        </p:spPr>
        <p:txBody>
          <a:bodyPr/>
          <a:lstStyle/>
          <a:p>
            <a:r>
              <a:rPr lang="en-US" dirty="0" smtClean="0"/>
              <a:t>XMPP (Jabber) has seen some uptake of DANE.</a:t>
            </a:r>
          </a:p>
          <a:p>
            <a:r>
              <a:rPr lang="en-US" dirty="0" smtClean="0"/>
              <a:t>To authenticate the c2s and/or s2s portion of the XMPP protocol</a:t>
            </a:r>
          </a:p>
          <a:p>
            <a:r>
              <a:rPr lang="en-US" dirty="0" smtClean="0"/>
              <a:t>List of XMPP servers with DANE TLSA records:</a:t>
            </a:r>
          </a:p>
          <a:p>
            <a:pPr lvl="1"/>
            <a:r>
              <a:rPr lang="en-US" dirty="0">
                <a:hlinkClick r:id="rId2"/>
              </a:rPr>
              <a:t>https://xmpp.net/reports.php#</a:t>
            </a:r>
            <a:r>
              <a:rPr lang="en-US" dirty="0" smtClean="0">
                <a:hlinkClick r:id="rId2"/>
              </a:rPr>
              <a:t>dnssecdane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Shape 1732"/>
          <p:cNvSpPr/>
          <p:nvPr/>
        </p:nvSpPr>
        <p:spPr>
          <a:xfrm>
            <a:off x="341945" y="3830708"/>
            <a:ext cx="8524223" cy="2165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lang="en-US" sz="1700" b="1" dirty="0" smtClean="0">
                <a:latin typeface="Courier"/>
                <a:ea typeface="Courier"/>
                <a:cs typeface="Courier"/>
                <a:sym typeface="Courier"/>
              </a:rPr>
              <a:t>Example:</a:t>
            </a:r>
          </a:p>
          <a:p>
            <a:pPr defTabSz="410751">
              <a:defRPr sz="1800"/>
            </a:pP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_</a:t>
            </a:r>
            <a:r>
              <a:rPr lang="en-US" sz="1700" dirty="0" err="1">
                <a:latin typeface="Courier"/>
                <a:ea typeface="Courier"/>
                <a:cs typeface="Courier"/>
                <a:sym typeface="Courier"/>
              </a:rPr>
              <a:t>xmpp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-server._</a:t>
            </a:r>
            <a:r>
              <a:rPr lang="en-US" sz="1700" dirty="0" err="1">
                <a:latin typeface="Courier"/>
                <a:ea typeface="Courier"/>
                <a:cs typeface="Courier"/>
                <a:sym typeface="Courier"/>
              </a:rPr>
              <a:t>tcp.</a:t>
            </a:r>
            <a:r>
              <a:rPr lang="en-US" sz="1700" b="1" dirty="0" err="1">
                <a:latin typeface="Courier"/>
                <a:ea typeface="Courier"/>
                <a:cs typeface="Courier"/>
                <a:sym typeface="Courier"/>
              </a:rPr>
              <a:t>mail.de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. 3600	IN	SRV	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 10 </a:t>
            </a:r>
            <a:r>
              <a:rPr lang="en-US" sz="1700" dirty="0">
                <a:latin typeface="Courier"/>
                <a:ea typeface="Courier"/>
                <a:cs typeface="Courier"/>
                <a:sym typeface="Courier"/>
              </a:rPr>
              <a:t>20 </a:t>
            </a:r>
            <a:r>
              <a:rPr lang="en-US" sz="1700" dirty="0" smtClean="0">
                <a:latin typeface="Courier"/>
                <a:ea typeface="Courier"/>
                <a:cs typeface="Courier"/>
                <a:sym typeface="Courier"/>
              </a:rPr>
              <a:t>5269 </a:t>
            </a:r>
            <a:r>
              <a:rPr lang="en-US" sz="1700" b="1" dirty="0" err="1" smtClean="0">
                <a:latin typeface="Courier"/>
                <a:ea typeface="Courier"/>
                <a:cs typeface="Courier"/>
                <a:sym typeface="Courier"/>
              </a:rPr>
              <a:t>jabber.mail.de</a:t>
            </a:r>
            <a:r>
              <a:rPr lang="en-US" sz="1700" b="1" dirty="0" smtClean="0">
                <a:latin typeface="Courier"/>
                <a:ea typeface="Courier"/>
                <a:cs typeface="Courier"/>
                <a:sym typeface="Courier"/>
              </a:rPr>
              <a:t>.</a:t>
            </a:r>
          </a:p>
          <a:p>
            <a:pPr defTabSz="410751">
              <a:defRPr sz="1800"/>
            </a:pP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hu-HU" sz="1700" b="1" dirty="0">
                <a:latin typeface="Courier"/>
                <a:ea typeface="Courier"/>
                <a:cs typeface="Courier"/>
                <a:sym typeface="Courier"/>
              </a:rPr>
              <a:t>_5269._tcp.jabber.mail.de. </a:t>
            </a:r>
            <a:r>
              <a:rPr lang="hu-HU" sz="1700" dirty="0">
                <a:latin typeface="Courier"/>
                <a:ea typeface="Courier"/>
                <a:cs typeface="Courier"/>
                <a:sym typeface="Courier"/>
              </a:rPr>
              <a:t>600	IN	</a:t>
            </a:r>
            <a:r>
              <a:rPr lang="hu-HU" sz="1700" b="1" dirty="0">
                <a:latin typeface="Courier"/>
                <a:ea typeface="Courier"/>
                <a:cs typeface="Courier"/>
                <a:sym typeface="Courier"/>
              </a:rPr>
              <a:t>TLSA</a:t>
            </a:r>
            <a:r>
              <a:rPr lang="hu-HU" sz="1700" dirty="0">
                <a:latin typeface="Courier"/>
                <a:ea typeface="Courier"/>
                <a:cs typeface="Courier"/>
                <a:sym typeface="Courier"/>
              </a:rPr>
              <a:t>	</a:t>
            </a:r>
            <a:r>
              <a:rPr lang="hu-HU" sz="1700" b="1" dirty="0">
                <a:latin typeface="Courier"/>
                <a:ea typeface="Courier"/>
                <a:cs typeface="Courier"/>
                <a:sym typeface="Courier"/>
              </a:rPr>
              <a:t>3 1 </a:t>
            </a:r>
            <a:r>
              <a:rPr lang="hu-HU" sz="1700" b="1" dirty="0" smtClean="0">
                <a:latin typeface="Courier"/>
                <a:ea typeface="Courier"/>
                <a:cs typeface="Courier"/>
                <a:sym typeface="Courier"/>
              </a:rPr>
              <a:t>1 </a:t>
            </a:r>
            <a:r>
              <a:rPr lang="hu-HU" sz="1700" dirty="0" smtClean="0">
                <a:latin typeface="Courier"/>
                <a:ea typeface="Courier"/>
                <a:cs typeface="Courier"/>
                <a:sym typeface="Courier"/>
              </a:rPr>
              <a:t>(</a:t>
            </a:r>
          </a:p>
          <a:p>
            <a:pPr defTabSz="410751">
              <a:defRPr sz="1800"/>
            </a:pPr>
            <a:r>
              <a:rPr lang="hu-HU" sz="1700" dirty="0" smtClean="0">
                <a:latin typeface="Courier"/>
                <a:ea typeface="Courier"/>
                <a:cs typeface="Courier"/>
                <a:sym typeface="Courier"/>
              </a:rPr>
              <a:t>                         A0315F0CF61CAC787140833C2C608550476</a:t>
            </a:r>
          </a:p>
          <a:p>
            <a:pPr defTabSz="410751">
              <a:defRPr sz="1800"/>
            </a:pPr>
            <a:r>
              <a:rPr lang="hu-HU" sz="1700" dirty="0" smtClean="0">
                <a:latin typeface="Courier"/>
                <a:ea typeface="Courier"/>
                <a:cs typeface="Courier"/>
                <a:sym typeface="Courier"/>
              </a:rPr>
              <a:t>                         246DDA54122D66BB339D5 0FBB10E3 )</a:t>
            </a:r>
            <a:endParaRPr lang="en-US" sz="17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700" dirty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9961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etdns</a:t>
            </a: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new application friendly interface to the DNS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 descr="VRSN_getdns_Logo_201402-FinalRevers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63" y="21069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getdns</a:t>
            </a:r>
            <a:r>
              <a:rPr lang="en-US" b="1" dirty="0" smtClean="0"/>
              <a:t>: a new DNS library for 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etdns</a:t>
            </a:r>
            <a:r>
              <a:rPr lang="en-US" dirty="0" smtClean="0"/>
              <a:t>: A new application-friendly interface to the </a:t>
            </a:r>
            <a:r>
              <a:rPr lang="en-US" dirty="0" smtClean="0"/>
              <a:t>DNS</a:t>
            </a:r>
            <a:endParaRPr lang="en-US" dirty="0" smtClean="0"/>
          </a:p>
          <a:p>
            <a:r>
              <a:rPr lang="en-US" dirty="0" smtClean="0"/>
              <a:t>Get and use arbitrary data in the DNS easily</a:t>
            </a:r>
          </a:p>
          <a:p>
            <a:r>
              <a:rPr lang="en-US" dirty="0" smtClean="0"/>
              <a:t>Get this data securely, authenticated with DNSSEC if it’s available</a:t>
            </a:r>
          </a:p>
          <a:p>
            <a:pPr lvl="1"/>
            <a:r>
              <a:rPr lang="en-US" dirty="0" smtClean="0"/>
              <a:t>Full iterative resolver mode with validation</a:t>
            </a:r>
          </a:p>
          <a:p>
            <a:pPr lvl="1"/>
            <a:r>
              <a:rPr lang="en-US" dirty="0" smtClean="0"/>
              <a:t>Validating stub resolver mode</a:t>
            </a:r>
          </a:p>
          <a:p>
            <a:r>
              <a:rPr lang="en-US" dirty="0" smtClean="0"/>
              <a:t>The API will return whether or not a given record is valid – the application programmer does not need to validate DNSSEC records herself</a:t>
            </a:r>
            <a:endParaRPr lang="en-US" dirty="0"/>
          </a:p>
          <a:p>
            <a:r>
              <a:rPr lang="en-US" dirty="0" smtClean="0"/>
              <a:t>Designed by application developers. Most previous APIs have been developed by DNS protocol people with less concern for the needs of app developers.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2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access to any kind of DNS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commonly used DNS application interfaces, like </a:t>
            </a:r>
            <a:r>
              <a:rPr lang="en-US" b="1" dirty="0" err="1" smtClean="0"/>
              <a:t>getaddrinfo</a:t>
            </a:r>
            <a:r>
              <a:rPr lang="en-US" b="1" dirty="0" smtClean="0"/>
              <a:t>()</a:t>
            </a:r>
            <a:r>
              <a:rPr lang="en-US" dirty="0" smtClean="0"/>
              <a:t>, </a:t>
            </a:r>
            <a:r>
              <a:rPr lang="en-US" b="1" dirty="0" err="1" smtClean="0"/>
              <a:t>getnameinfo</a:t>
            </a:r>
            <a:r>
              <a:rPr lang="en-US" b="1" dirty="0" smtClean="0"/>
              <a:t>()</a:t>
            </a:r>
            <a:r>
              <a:rPr lang="en-US" dirty="0" smtClean="0"/>
              <a:t> are designed to obtain the most common types of DNS data, e.g. name to IP address mappings, reverse DNS mappings, etc.</a:t>
            </a:r>
          </a:p>
          <a:p>
            <a:r>
              <a:rPr lang="en-US" dirty="0" smtClean="0"/>
              <a:t>How do applications ask for other types of data, </a:t>
            </a:r>
            <a:r>
              <a:rPr lang="en-US" dirty="0" err="1" smtClean="0"/>
              <a:t>eg</a:t>
            </a:r>
            <a:r>
              <a:rPr lang="en-US" dirty="0" smtClean="0"/>
              <a:t>. TLSA, SSHFP records, or even SRV records?</a:t>
            </a:r>
          </a:p>
          <a:p>
            <a:r>
              <a:rPr lang="en-US" dirty="0" smtClean="0"/>
              <a:t>How can we tell if a response was successfully authenticated with DNSSEC?</a:t>
            </a:r>
          </a:p>
          <a:p>
            <a:r>
              <a:rPr lang="en-US" dirty="0" smtClean="0"/>
              <a:t>Some lower level, harder to use libraries exist (</a:t>
            </a:r>
            <a:r>
              <a:rPr lang="en-US" dirty="0" err="1" smtClean="0"/>
              <a:t>libresolv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 that can do some of this, but application developers deserve something much better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9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getdns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specification:</a:t>
            </a:r>
          </a:p>
          <a:p>
            <a:pPr lvl="1"/>
            <a:r>
              <a:rPr lang="en-US" dirty="0" smtClean="0">
                <a:hlinkClick r:id="rId2"/>
              </a:rPr>
              <a:t>http://www.vpnc.org/getdns-api/</a:t>
            </a:r>
            <a:endParaRPr lang="en-US" dirty="0" smtClean="0"/>
          </a:p>
          <a:p>
            <a:pPr lvl="1"/>
            <a:r>
              <a:rPr lang="en-US" dirty="0" smtClean="0"/>
              <a:t>Latest revision: February 2014</a:t>
            </a:r>
          </a:p>
          <a:p>
            <a:pPr lvl="1"/>
            <a:r>
              <a:rPr lang="en-US" dirty="0" smtClean="0"/>
              <a:t>Creative Commons Attribution 3.0 Unported license</a:t>
            </a:r>
          </a:p>
          <a:p>
            <a:pPr lvl="1"/>
            <a:r>
              <a:rPr lang="en-US" dirty="0" smtClean="0"/>
              <a:t>Moving to getdnsapi.net October 31.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 smtClean="0"/>
              <a:t>open source </a:t>
            </a:r>
            <a:r>
              <a:rPr lang="en-US" dirty="0" smtClean="0"/>
              <a:t>implementation at </a:t>
            </a:r>
            <a:r>
              <a:rPr lang="en-US" dirty="0" smtClean="0">
                <a:hlinkClick r:id="rId3"/>
              </a:rPr>
              <a:t>http://getdnsapi.net/</a:t>
            </a:r>
            <a:endParaRPr lang="en-US" dirty="0" smtClean="0"/>
          </a:p>
          <a:p>
            <a:pPr lvl="1"/>
            <a:r>
              <a:rPr lang="en-US" dirty="0" smtClean="0"/>
              <a:t>A joint project of </a:t>
            </a:r>
            <a:r>
              <a:rPr lang="en-US" dirty="0" err="1" smtClean="0"/>
              <a:t>Verisign</a:t>
            </a:r>
            <a:r>
              <a:rPr lang="en-US" dirty="0" smtClean="0"/>
              <a:t> Labs and </a:t>
            </a:r>
            <a:r>
              <a:rPr lang="en-US" dirty="0" err="1" smtClean="0"/>
              <a:t>NLNet</a:t>
            </a:r>
            <a:r>
              <a:rPr lang="en-US" dirty="0" smtClean="0"/>
              <a:t> Labs</a:t>
            </a:r>
          </a:p>
          <a:p>
            <a:pPr lvl="1"/>
            <a:r>
              <a:rPr lang="en-US" dirty="0" smtClean="0"/>
              <a:t>First release (0.1.0) in February 2014, latest release (0.1.4) in August 2014, 0.1.5 will be on October 31</a:t>
            </a:r>
          </a:p>
          <a:p>
            <a:pPr lvl="1"/>
            <a:r>
              <a:rPr lang="en-US" dirty="0" smtClean="0"/>
              <a:t>C library, and bindings in Python, and </a:t>
            </a:r>
            <a:r>
              <a:rPr lang="en-US" dirty="0" err="1" smtClean="0"/>
              <a:t>Node.js</a:t>
            </a:r>
            <a:r>
              <a:rPr lang="en-US" dirty="0" smtClean="0"/>
              <a:t> (upcoming: go, ruby, </a:t>
            </a:r>
            <a:r>
              <a:rPr lang="en-US" dirty="0" err="1" smtClean="0"/>
              <a:t>perl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BSD 3 License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0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</a:t>
            </a:r>
            <a:r>
              <a:rPr lang="en-US" b="1" dirty="0" err="1" smtClean="0"/>
              <a:t>etdns</a:t>
            </a:r>
            <a:r>
              <a:rPr lang="en-US" b="1" dirty="0" smtClean="0"/>
              <a:t>: example code: TLSA record lookup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Shape 1732"/>
          <p:cNvSpPr/>
          <p:nvPr/>
        </p:nvSpPr>
        <p:spPr>
          <a:xfrm>
            <a:off x="562570" y="994040"/>
            <a:ext cx="7500938" cy="4996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lang="en-US" dirty="0" smtClean="0">
                <a:latin typeface="Courier"/>
                <a:ea typeface="Courier"/>
                <a:cs typeface="Courier"/>
                <a:sym typeface="Courier"/>
              </a:rPr>
              <a:t># Example python code to lookup an authenticated TLSA</a:t>
            </a:r>
          </a:p>
          <a:p>
            <a:pPr defTabSz="410751">
              <a:defRPr sz="1800"/>
            </a:pPr>
            <a:r>
              <a:rPr lang="en-US" dirty="0">
                <a:latin typeface="Courier"/>
                <a:ea typeface="Courier"/>
                <a:cs typeface="Courier"/>
                <a:sym typeface="Courier"/>
              </a:rPr>
              <a:t>#</a:t>
            </a:r>
            <a:r>
              <a:rPr lang="en-US" dirty="0" smtClean="0">
                <a:latin typeface="Courier"/>
                <a:ea typeface="Courier"/>
                <a:cs typeface="Courier"/>
                <a:sym typeface="Courier"/>
              </a:rPr>
              <a:t> record for a domain name, transport, &amp; service port.</a:t>
            </a:r>
          </a:p>
          <a:p>
            <a:pPr defTabSz="410751">
              <a:defRPr sz="1800"/>
            </a:pPr>
            <a:endParaRPr lang="en-US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400" dirty="0" err="1" smtClean="0">
                <a:latin typeface="Courier"/>
                <a:ea typeface="Courier"/>
                <a:cs typeface="Courier"/>
                <a:sym typeface="Courier"/>
              </a:rPr>
              <a:t>qname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 = “</a:t>
            </a:r>
            <a:r>
              <a:rPr lang="en-US" sz="1400" b="1" dirty="0" smtClean="0">
                <a:latin typeface="Courier"/>
                <a:ea typeface="Courier"/>
                <a:cs typeface="Courier"/>
                <a:sym typeface="Courier"/>
              </a:rPr>
              <a:t>_443._tcp.fedoraproject.org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”</a:t>
            </a:r>
          </a:p>
          <a:p>
            <a:pPr defTabSz="410751">
              <a:defRPr sz="1800"/>
            </a:pPr>
            <a:r>
              <a:rPr lang="en-US" sz="1400" dirty="0" err="1">
                <a:latin typeface="Courier"/>
                <a:ea typeface="Courier"/>
                <a:cs typeface="Courier"/>
                <a:sym typeface="Courier"/>
              </a:rPr>
              <a:t>q</a:t>
            </a:r>
            <a:r>
              <a:rPr lang="en-US" sz="1400" dirty="0" err="1" smtClean="0">
                <a:latin typeface="Courier"/>
                <a:ea typeface="Courier"/>
                <a:cs typeface="Courier"/>
                <a:sym typeface="Courier"/>
              </a:rPr>
              <a:t>type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= </a:t>
            </a:r>
            <a:r>
              <a:rPr lang="en-US" sz="1400" dirty="0" err="1">
                <a:latin typeface="Courier"/>
                <a:ea typeface="Courier"/>
                <a:cs typeface="Courier"/>
                <a:sym typeface="Courier"/>
              </a:rPr>
              <a:t>getdns.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GETDNS_RRTYPE_TLSA</a:t>
            </a:r>
            <a:endParaRPr lang="en-US" sz="1400" b="1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ctx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 = 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getdns.Context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(</a:t>
            </a:r>
            <a:r>
              <a:rPr lang="en-US" sz="1400" b="1" dirty="0" smtClean="0">
                <a:latin typeface="Courier"/>
                <a:ea typeface="Courier"/>
                <a:cs typeface="Courier"/>
                <a:sym typeface="Courier"/>
              </a:rPr>
              <a:t>)</a:t>
            </a:r>
          </a:p>
          <a:p>
            <a:pPr defTabSz="410751">
              <a:defRPr sz="1800"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e</a:t>
            </a:r>
            <a:r>
              <a:rPr lang="en-US" sz="1400" b="1" dirty="0" smtClean="0">
                <a:latin typeface="Courier"/>
                <a:ea typeface="Courier"/>
                <a:cs typeface="Courier"/>
                <a:sym typeface="Courier"/>
              </a:rPr>
              <a:t>xtensions = {</a:t>
            </a:r>
          </a:p>
          <a:p>
            <a:pPr defTabSz="410751">
              <a:defRPr sz="1800"/>
            </a:pP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b="1" dirty="0" smtClean="0">
                <a:latin typeface="Courier"/>
                <a:ea typeface="Courier"/>
                <a:cs typeface="Courier"/>
                <a:sym typeface="Courier"/>
              </a:rPr>
              <a:t> "dnssec_return_only_secure”:</a:t>
            </a:r>
            <a:r>
              <a:rPr lang="en-US" sz="1400" b="1" dirty="0" err="1" smtClean="0">
                <a:latin typeface="Courier"/>
                <a:ea typeface="Courier"/>
                <a:cs typeface="Courier"/>
                <a:sym typeface="Courier"/>
              </a:rPr>
              <a:t>getdns.GETDNS_EXTENSION_TRUE</a:t>
            </a:r>
            <a:r>
              <a:rPr lang="en-US" sz="1400" b="1" dirty="0" smtClean="0">
                <a:latin typeface="Courier"/>
                <a:ea typeface="Courier"/>
                <a:cs typeface="Courier"/>
                <a:sym typeface="Courier"/>
              </a:rPr>
              <a:t> </a:t>
            </a:r>
          </a:p>
          <a:p>
            <a:pPr defTabSz="410751">
              <a:defRPr sz="1800"/>
            </a:pPr>
            <a:r>
              <a:rPr lang="en-US" sz="1400" b="1" dirty="0" smtClean="0">
                <a:latin typeface="Courier"/>
                <a:ea typeface="Courier"/>
                <a:cs typeface="Courier"/>
                <a:sym typeface="Courier"/>
              </a:rPr>
              <a:t>}</a:t>
            </a:r>
            <a:endParaRPr lang="en-US" sz="1400" b="1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results = </a:t>
            </a:r>
            <a:r>
              <a:rPr lang="en-US" sz="1400" b="1" dirty="0" err="1" smtClean="0">
                <a:latin typeface="Courier"/>
                <a:ea typeface="Courier"/>
                <a:cs typeface="Courier"/>
                <a:sym typeface="Courier"/>
              </a:rPr>
              <a:t>ctx.general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(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name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lang="en-US" sz="1400" dirty="0" err="1" smtClean="0">
                <a:latin typeface="Courier"/>
                <a:ea typeface="Courier"/>
                <a:cs typeface="Courier"/>
                <a:sym typeface="Courier"/>
              </a:rPr>
              <a:t>qname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US" sz="1400" dirty="0" err="1" smtClean="0">
                <a:latin typeface="Courier"/>
                <a:ea typeface="Courier"/>
                <a:cs typeface="Courier"/>
                <a:sym typeface="Courier"/>
              </a:rPr>
              <a:t>request_type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lang="en-US" sz="1400" dirty="0" err="1" smtClean="0">
                <a:latin typeface="Courier"/>
                <a:ea typeface="Courier"/>
                <a:cs typeface="Courier"/>
                <a:sym typeface="Courier"/>
              </a:rPr>
              <a:t>qtype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, 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                     extensions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=extensions)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status = results['status']</a:t>
            </a:r>
          </a:p>
          <a:p>
            <a:pPr defTabSz="410751">
              <a:defRPr sz="1800"/>
            </a:pP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if status == </a:t>
            </a:r>
            <a:r>
              <a:rPr lang="en-US" sz="1400" dirty="0" err="1">
                <a:latin typeface="Courier"/>
                <a:ea typeface="Courier"/>
                <a:cs typeface="Courier"/>
                <a:sym typeface="Courier"/>
              </a:rPr>
              <a:t>getdns.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GETDNS_RESPSTATUS_GOOD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: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   # here we’d normally parse and do something useful with the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   # result data. For now just pretty print the dict.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   </a:t>
            </a:r>
            <a:r>
              <a:rPr lang="en-US" sz="1400" b="1" dirty="0" err="1" smtClean="0">
                <a:latin typeface="Courier"/>
                <a:ea typeface="Courier"/>
                <a:cs typeface="Courier"/>
                <a:sym typeface="Courier"/>
              </a:rPr>
              <a:t>pprint.pprint</a:t>
            </a:r>
            <a:r>
              <a:rPr lang="en-US" sz="1400" b="1" dirty="0" smtClean="0">
                <a:latin typeface="Courier"/>
                <a:ea typeface="Courier"/>
                <a:cs typeface="Courier"/>
                <a:sym typeface="Courier"/>
              </a:rPr>
              <a:t>(results)</a:t>
            </a:r>
            <a:endParaRPr lang="en-US" sz="1400" b="1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else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: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    print "%s: </a:t>
            </a:r>
            <a:r>
              <a:rPr lang="en-US" sz="1400" dirty="0" err="1">
                <a:latin typeface="Courier"/>
                <a:ea typeface="Courier"/>
                <a:cs typeface="Courier"/>
                <a:sym typeface="Courier"/>
              </a:rPr>
              <a:t>getdns.address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()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error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: %d" %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(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hostname, status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)</a:t>
            </a:r>
          </a:p>
          <a:p>
            <a:pPr defTabSz="410751">
              <a:defRPr sz="1800"/>
            </a:pPr>
            <a:endParaRPr lang="en-US" sz="1400" dirty="0" smtClean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9184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DANE?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7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</a:t>
            </a:r>
            <a:r>
              <a:rPr lang="en-US" b="1" dirty="0" err="1" smtClean="0"/>
              <a:t>etdns</a:t>
            </a:r>
            <a:r>
              <a:rPr lang="en-US" b="1" dirty="0" smtClean="0"/>
              <a:t>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and synchronous modes of operation</a:t>
            </a:r>
          </a:p>
          <a:p>
            <a:r>
              <a:rPr lang="en-US" dirty="0" smtClean="0"/>
              <a:t>Sensible defaults suitable for consumption by most users</a:t>
            </a:r>
          </a:p>
          <a:p>
            <a:r>
              <a:rPr lang="en-US" dirty="0" smtClean="0"/>
              <a:t>But behavior highly configurable for users with advanced knowledge of the DNS</a:t>
            </a:r>
          </a:p>
          <a:p>
            <a:r>
              <a:rPr lang="en-US" dirty="0" smtClean="0"/>
              <a:t>DNS query results are returned in an easy to parse “response dictionary” data structure</a:t>
            </a:r>
          </a:p>
          <a:p>
            <a:r>
              <a:rPr lang="en-US" dirty="0" smtClean="0"/>
              <a:t>Members of the data structure can be lists, dictionaries, integers, and binary strings</a:t>
            </a:r>
          </a:p>
          <a:p>
            <a:r>
              <a:rPr lang="en-US" dirty="0" smtClean="0"/>
              <a:t>Can return DNSSEC status, and can be instructed to only return DNSSEC authenticated results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9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555" y="5295305"/>
            <a:ext cx="1089422" cy="815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56" name="Shape 1456"/>
          <p:cNvSpPr/>
          <p:nvPr/>
        </p:nvSpPr>
        <p:spPr>
          <a:xfrm>
            <a:off x="2455664" y="3348633"/>
            <a:ext cx="1017984" cy="553641"/>
          </a:xfrm>
          <a:prstGeom prst="rect">
            <a:avLst/>
          </a:prstGeom>
          <a:solidFill>
            <a:srgbClr val="FF9300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1460" name="Group 1460"/>
          <p:cNvGrpSpPr/>
          <p:nvPr/>
        </p:nvGrpSpPr>
        <p:grpSpPr>
          <a:xfrm>
            <a:off x="4348758" y="419695"/>
            <a:ext cx="1348383" cy="794742"/>
            <a:chOff x="0" y="0"/>
            <a:chExt cx="1917700" cy="1130300"/>
          </a:xfrm>
        </p:grpSpPr>
        <p:sp>
          <p:nvSpPr>
            <p:cNvPr id="1457" name="Shape 1457"/>
            <p:cNvSpPr/>
            <p:nvPr/>
          </p:nvSpPr>
          <p:spPr>
            <a:xfrm>
              <a:off x="0" y="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458" name="Shape 1458"/>
            <p:cNvSpPr/>
            <p:nvPr/>
          </p:nvSpPr>
          <p:spPr>
            <a:xfrm>
              <a:off x="266700" y="2413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459" name="Shape 1459"/>
            <p:cNvSpPr/>
            <p:nvPr/>
          </p:nvSpPr>
          <p:spPr>
            <a:xfrm>
              <a:off x="622300" y="5080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1464" name="Group 1464"/>
          <p:cNvGrpSpPr/>
          <p:nvPr/>
        </p:nvGrpSpPr>
        <p:grpSpPr>
          <a:xfrm>
            <a:off x="6456164" y="2125266"/>
            <a:ext cx="1348383" cy="794742"/>
            <a:chOff x="0" y="0"/>
            <a:chExt cx="1917700" cy="1130300"/>
          </a:xfrm>
        </p:grpSpPr>
        <p:sp>
          <p:nvSpPr>
            <p:cNvPr id="1461" name="Shape 1461"/>
            <p:cNvSpPr/>
            <p:nvPr/>
          </p:nvSpPr>
          <p:spPr>
            <a:xfrm>
              <a:off x="0" y="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>
              <a:off x="266700" y="2413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>
              <a:off x="622300" y="5080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1468" name="Group 1468"/>
          <p:cNvGrpSpPr/>
          <p:nvPr/>
        </p:nvGrpSpPr>
        <p:grpSpPr>
          <a:xfrm>
            <a:off x="6456164" y="4866680"/>
            <a:ext cx="1348383" cy="794742"/>
            <a:chOff x="0" y="0"/>
            <a:chExt cx="1917700" cy="1130300"/>
          </a:xfrm>
        </p:grpSpPr>
        <p:sp>
          <p:nvSpPr>
            <p:cNvPr id="1465" name="Shape 1465"/>
            <p:cNvSpPr/>
            <p:nvPr/>
          </p:nvSpPr>
          <p:spPr>
            <a:xfrm>
              <a:off x="0" y="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266700" y="2413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622300" y="5080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1469" name="Shape 1469"/>
          <p:cNvSpPr/>
          <p:nvPr/>
        </p:nvSpPr>
        <p:spPr>
          <a:xfrm>
            <a:off x="5528486" y="139403"/>
            <a:ext cx="1205066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. (root)</a:t>
            </a:r>
          </a:p>
        </p:txBody>
      </p:sp>
      <p:sp>
        <p:nvSpPr>
          <p:cNvPr id="1470" name="Shape 1470"/>
          <p:cNvSpPr/>
          <p:nvPr/>
        </p:nvSpPr>
        <p:spPr>
          <a:xfrm>
            <a:off x="7622589" y="1693168"/>
            <a:ext cx="82090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.edu</a:t>
            </a:r>
          </a:p>
        </p:txBody>
      </p:sp>
      <p:sp>
        <p:nvSpPr>
          <p:cNvPr id="1471" name="Shape 1471"/>
          <p:cNvSpPr/>
          <p:nvPr/>
        </p:nvSpPr>
        <p:spPr>
          <a:xfrm>
            <a:off x="6739423" y="4086325"/>
            <a:ext cx="1890726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upenn.edu</a:t>
            </a:r>
          </a:p>
        </p:txBody>
      </p:sp>
      <p:sp>
        <p:nvSpPr>
          <p:cNvPr id="1472" name="Shape 1472"/>
          <p:cNvSpPr/>
          <p:nvPr/>
        </p:nvSpPr>
        <p:spPr>
          <a:xfrm flipH="1">
            <a:off x="1407314" y="4071938"/>
            <a:ext cx="1128717" cy="885064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73" name="Shape 1473"/>
          <p:cNvSpPr/>
          <p:nvPr/>
        </p:nvSpPr>
        <p:spPr>
          <a:xfrm flipH="1">
            <a:off x="1523400" y="4214813"/>
            <a:ext cx="1128717" cy="885064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74" name="Shape 1474"/>
          <p:cNvSpPr/>
          <p:nvPr/>
        </p:nvSpPr>
        <p:spPr>
          <a:xfrm flipH="1">
            <a:off x="3049533" y="1310885"/>
            <a:ext cx="1352282" cy="1862838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75" name="Shape 1475"/>
          <p:cNvSpPr/>
          <p:nvPr/>
        </p:nvSpPr>
        <p:spPr>
          <a:xfrm flipH="1">
            <a:off x="3156690" y="1409112"/>
            <a:ext cx="1352282" cy="1862838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76" name="Shape 1476"/>
          <p:cNvSpPr/>
          <p:nvPr/>
        </p:nvSpPr>
        <p:spPr>
          <a:xfrm flipH="1">
            <a:off x="3647822" y="2635569"/>
            <a:ext cx="2506440" cy="832834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77" name="Shape 1477"/>
          <p:cNvSpPr/>
          <p:nvPr/>
        </p:nvSpPr>
        <p:spPr>
          <a:xfrm flipH="1">
            <a:off x="3763908" y="2796304"/>
            <a:ext cx="2506440" cy="832834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78" name="Shape 1478"/>
          <p:cNvSpPr/>
          <p:nvPr/>
        </p:nvSpPr>
        <p:spPr>
          <a:xfrm flipH="1" flipV="1">
            <a:off x="3549596" y="3959535"/>
            <a:ext cx="2708570" cy="1124099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79" name="Shape 1479"/>
          <p:cNvSpPr/>
          <p:nvPr/>
        </p:nvSpPr>
        <p:spPr>
          <a:xfrm flipH="1" flipV="1">
            <a:off x="3442440" y="4093480"/>
            <a:ext cx="2708570" cy="1124099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80" name="Shape 1480"/>
          <p:cNvSpPr/>
          <p:nvPr/>
        </p:nvSpPr>
        <p:spPr>
          <a:xfrm>
            <a:off x="390017" y="4186352"/>
            <a:ext cx="162363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 u="sng">
                <a:latin typeface="+mj-lt"/>
                <a:ea typeface="+mj-ea"/>
                <a:cs typeface="+mj-cs"/>
                <a:sym typeface="Gill Sans"/>
                <a:hlinkClick r:id="rId4"/>
              </a:defRPr>
            </a:lvl1pPr>
          </a:lstStyle>
          <a:p>
            <a:pPr lvl="0">
              <a:defRPr sz="1800" u="none"/>
            </a:pPr>
            <a:r>
              <a:rPr sz="1700"/>
              <a:t>www.upenn.edu</a:t>
            </a:r>
          </a:p>
        </p:txBody>
      </p:sp>
      <p:sp>
        <p:nvSpPr>
          <p:cNvPr id="1481" name="Shape 1481"/>
          <p:cNvSpPr/>
          <p:nvPr/>
        </p:nvSpPr>
        <p:spPr>
          <a:xfrm>
            <a:off x="3894796" y="2117804"/>
            <a:ext cx="1489931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 u="sng">
                <a:latin typeface="+mj-lt"/>
                <a:ea typeface="+mj-ea"/>
                <a:cs typeface="+mj-cs"/>
                <a:sym typeface="Gill Sans"/>
                <a:hlinkClick r:id="rId4"/>
              </a:rPr>
              <a:t>referral to .edu</a:t>
            </a:r>
            <a:endParaRPr sz="1700">
              <a:latin typeface="+mj-lt"/>
              <a:ea typeface="+mj-ea"/>
              <a:cs typeface="+mj-cs"/>
              <a:sym typeface="Gill Sans"/>
            </a:endParaRPr>
          </a:p>
          <a:p>
            <a:pPr algn="ctr" defTabSz="410751">
              <a:defRPr sz="1800"/>
            </a:pPr>
            <a:r>
              <a:rPr sz="17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+ DS, RRSIG</a:t>
            </a:r>
          </a:p>
        </p:txBody>
      </p:sp>
      <p:sp>
        <p:nvSpPr>
          <p:cNvPr id="1482" name="Shape 1482"/>
          <p:cNvSpPr/>
          <p:nvPr/>
        </p:nvSpPr>
        <p:spPr>
          <a:xfrm>
            <a:off x="752021" y="2721422"/>
            <a:ext cx="1982391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3000">
                <a:latin typeface="+mj-lt"/>
                <a:ea typeface="+mj-ea"/>
                <a:cs typeface="+mj-cs"/>
                <a:sym typeface="Gill Sans"/>
              </a:rPr>
              <a:t>recursive</a:t>
            </a:r>
          </a:p>
          <a:p>
            <a:pPr algn="ctr" defTabSz="410751">
              <a:defRPr sz="1800"/>
            </a:pPr>
            <a:r>
              <a:rPr sz="3000">
                <a:latin typeface="+mj-lt"/>
                <a:ea typeface="+mj-ea"/>
                <a:cs typeface="+mj-cs"/>
                <a:sym typeface="Gill Sans"/>
              </a:rPr>
              <a:t>resolver</a:t>
            </a:r>
          </a:p>
        </p:txBody>
      </p:sp>
      <p:sp>
        <p:nvSpPr>
          <p:cNvPr id="1483" name="Shape 1483"/>
          <p:cNvSpPr/>
          <p:nvPr/>
        </p:nvSpPr>
        <p:spPr>
          <a:xfrm>
            <a:off x="1243154" y="5485636"/>
            <a:ext cx="2330649" cy="105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3000">
                <a:latin typeface="+mj-lt"/>
                <a:ea typeface="+mj-ea"/>
                <a:cs typeface="+mj-cs"/>
                <a:sym typeface="Gill Sans"/>
              </a:rPr>
              <a:t>endstation</a:t>
            </a:r>
          </a:p>
          <a:p>
            <a:pPr algn="ctr" defTabSz="410751">
              <a:defRPr sz="1800"/>
            </a:pPr>
            <a:r>
              <a:rPr sz="1700">
                <a:latin typeface="+mj-lt"/>
                <a:ea typeface="+mj-ea"/>
                <a:cs typeface="+mj-cs"/>
                <a:sym typeface="Gill Sans"/>
              </a:rPr>
              <a:t>(uses DNS stub resolver)</a:t>
            </a:r>
          </a:p>
        </p:txBody>
      </p:sp>
      <p:sp>
        <p:nvSpPr>
          <p:cNvPr id="1484" name="Shape 1484"/>
          <p:cNvSpPr/>
          <p:nvPr/>
        </p:nvSpPr>
        <p:spPr>
          <a:xfrm>
            <a:off x="1165912" y="4428407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1</a:t>
            </a:r>
          </a:p>
        </p:txBody>
      </p:sp>
      <p:sp>
        <p:nvSpPr>
          <p:cNvPr id="1485" name="Shape 1485"/>
          <p:cNvSpPr/>
          <p:nvPr/>
        </p:nvSpPr>
        <p:spPr>
          <a:xfrm>
            <a:off x="3050077" y="2365649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2</a:t>
            </a:r>
          </a:p>
        </p:txBody>
      </p:sp>
      <p:sp>
        <p:nvSpPr>
          <p:cNvPr id="1486" name="Shape 1486"/>
          <p:cNvSpPr/>
          <p:nvPr/>
        </p:nvSpPr>
        <p:spPr>
          <a:xfrm>
            <a:off x="4327022" y="1731641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3</a:t>
            </a:r>
          </a:p>
        </p:txBody>
      </p:sp>
      <p:sp>
        <p:nvSpPr>
          <p:cNvPr id="1487" name="Shape 1487"/>
          <p:cNvSpPr/>
          <p:nvPr/>
        </p:nvSpPr>
        <p:spPr>
          <a:xfrm>
            <a:off x="3978764" y="2821063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4</a:t>
            </a:r>
          </a:p>
        </p:txBody>
      </p:sp>
      <p:sp>
        <p:nvSpPr>
          <p:cNvPr id="1488" name="Shape 1488"/>
          <p:cNvSpPr/>
          <p:nvPr/>
        </p:nvSpPr>
        <p:spPr>
          <a:xfrm>
            <a:off x="5818280" y="2990727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5</a:t>
            </a:r>
          </a:p>
        </p:txBody>
      </p:sp>
      <p:sp>
        <p:nvSpPr>
          <p:cNvPr id="1489" name="Shape 1489"/>
          <p:cNvSpPr/>
          <p:nvPr/>
        </p:nvSpPr>
        <p:spPr>
          <a:xfrm>
            <a:off x="4327022" y="3865836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6</a:t>
            </a:r>
          </a:p>
        </p:txBody>
      </p:sp>
      <p:sp>
        <p:nvSpPr>
          <p:cNvPr id="1490" name="Shape 1490"/>
          <p:cNvSpPr/>
          <p:nvPr/>
        </p:nvSpPr>
        <p:spPr>
          <a:xfrm>
            <a:off x="2380350" y="4428407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8</a:t>
            </a:r>
          </a:p>
        </p:txBody>
      </p:sp>
      <p:sp>
        <p:nvSpPr>
          <p:cNvPr id="1491" name="Shape 1491"/>
          <p:cNvSpPr/>
          <p:nvPr/>
        </p:nvSpPr>
        <p:spPr>
          <a:xfrm>
            <a:off x="5443233" y="5035625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7</a:t>
            </a:r>
          </a:p>
        </p:txBody>
      </p:sp>
      <p:sp>
        <p:nvSpPr>
          <p:cNvPr id="1492" name="Shape 1492"/>
          <p:cNvSpPr/>
          <p:nvPr/>
        </p:nvSpPr>
        <p:spPr>
          <a:xfrm>
            <a:off x="4520369" y="3323312"/>
            <a:ext cx="2096161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 u="sng">
                <a:latin typeface="+mj-lt"/>
                <a:ea typeface="+mj-ea"/>
                <a:cs typeface="+mj-cs"/>
                <a:sym typeface="Gill Sans"/>
                <a:hlinkClick r:id="rId4"/>
              </a:rPr>
              <a:t>referral to upenn.edu</a:t>
            </a:r>
            <a:endParaRPr sz="1700">
              <a:latin typeface="+mj-lt"/>
              <a:ea typeface="+mj-ea"/>
              <a:cs typeface="+mj-cs"/>
              <a:sym typeface="Gill Sans"/>
            </a:endParaRPr>
          </a:p>
          <a:p>
            <a:pPr algn="ctr" defTabSz="410751">
              <a:defRPr sz="1800"/>
            </a:pPr>
            <a:r>
              <a:rPr sz="17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+ DS, RRSIG</a:t>
            </a:r>
          </a:p>
        </p:txBody>
      </p:sp>
      <p:sp>
        <p:nvSpPr>
          <p:cNvPr id="1493" name="Shape 1493"/>
          <p:cNvSpPr/>
          <p:nvPr/>
        </p:nvSpPr>
        <p:spPr>
          <a:xfrm>
            <a:off x="3701152" y="4769922"/>
            <a:ext cx="1502173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>
                <a:latin typeface="+mj-lt"/>
                <a:ea typeface="+mj-ea"/>
                <a:cs typeface="+mj-cs"/>
                <a:sym typeface="Gill Sans"/>
              </a:rPr>
              <a:t>answer 1.2.3.4</a:t>
            </a:r>
          </a:p>
          <a:p>
            <a:pPr algn="ctr" defTabSz="410751">
              <a:defRPr sz="1800"/>
            </a:pPr>
            <a:r>
              <a:rPr sz="17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+ RRSIG</a:t>
            </a:r>
          </a:p>
        </p:txBody>
      </p:sp>
      <p:sp>
        <p:nvSpPr>
          <p:cNvPr id="1494" name="Shape 1494"/>
          <p:cNvSpPr/>
          <p:nvPr/>
        </p:nvSpPr>
        <p:spPr>
          <a:xfrm>
            <a:off x="2015220" y="1823125"/>
            <a:ext cx="1623632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 u="sng">
                <a:latin typeface="+mj-lt"/>
                <a:ea typeface="+mj-ea"/>
                <a:cs typeface="+mj-cs"/>
                <a:sym typeface="Gill Sans"/>
                <a:hlinkClick r:id="rId4"/>
              </a:rPr>
              <a:t>www.upenn.edu</a:t>
            </a:r>
            <a:endParaRPr sz="1700">
              <a:latin typeface="+mj-lt"/>
              <a:ea typeface="+mj-ea"/>
              <a:cs typeface="+mj-cs"/>
              <a:sym typeface="Gill Sans"/>
            </a:endParaRPr>
          </a:p>
          <a:p>
            <a:pPr algn="ctr" defTabSz="410751">
              <a:defRPr sz="1800"/>
            </a:pPr>
            <a:r>
              <a:rPr sz="17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set DO bit</a:t>
            </a:r>
          </a:p>
        </p:txBody>
      </p:sp>
      <p:sp>
        <p:nvSpPr>
          <p:cNvPr id="1495" name="Shape 1495"/>
          <p:cNvSpPr/>
          <p:nvPr/>
        </p:nvSpPr>
        <p:spPr>
          <a:xfrm>
            <a:off x="6626059" y="239430"/>
            <a:ext cx="1367358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root’s pubkey</a:t>
            </a:r>
          </a:p>
        </p:txBody>
      </p:sp>
      <p:sp>
        <p:nvSpPr>
          <p:cNvPr id="1496" name="Shape 1496"/>
          <p:cNvSpPr/>
          <p:nvPr/>
        </p:nvSpPr>
        <p:spPr>
          <a:xfrm>
            <a:off x="508612" y="3579133"/>
            <a:ext cx="192222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(has root’s pubkey)</a:t>
            </a:r>
          </a:p>
        </p:txBody>
      </p:sp>
      <p:sp>
        <p:nvSpPr>
          <p:cNvPr id="1497" name="Shape 1497"/>
          <p:cNvSpPr/>
          <p:nvPr/>
        </p:nvSpPr>
        <p:spPr>
          <a:xfrm>
            <a:off x="7825627" y="2168243"/>
            <a:ext cx="1200646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edu pubkey</a:t>
            </a:r>
          </a:p>
        </p:txBody>
      </p:sp>
      <p:sp>
        <p:nvSpPr>
          <p:cNvPr id="1498" name="Shape 1498"/>
          <p:cNvSpPr/>
          <p:nvPr/>
        </p:nvSpPr>
        <p:spPr>
          <a:xfrm>
            <a:off x="7614502" y="4597118"/>
            <a:ext cx="144430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upenn pubkey</a:t>
            </a:r>
          </a:p>
        </p:txBody>
      </p:sp>
      <p:sp>
        <p:nvSpPr>
          <p:cNvPr id="1499" name="Shape 1499"/>
          <p:cNvSpPr/>
          <p:nvPr/>
        </p:nvSpPr>
        <p:spPr>
          <a:xfrm rot="19330078">
            <a:off x="723187" y="4193683"/>
            <a:ext cx="2491384" cy="90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2600">
              <a:alpha val="29000"/>
            </a:srgbClr>
          </a:solidFill>
          <a:ln w="25400">
            <a:solidFill>
              <a:srgbClr val="000000">
                <a:alpha val="29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>
            <a:off x="2509242" y="4866679"/>
            <a:ext cx="1687319" cy="999809"/>
          </a:xfrm>
          <a:prstGeom prst="line">
            <a:avLst/>
          </a:prstGeom>
          <a:ln w="76200">
            <a:solidFill>
              <a:srgbClr val="FF2600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1" name="Shape 1501"/>
          <p:cNvSpPr/>
          <p:nvPr/>
        </p:nvSpPr>
        <p:spPr>
          <a:xfrm>
            <a:off x="4221658" y="5778977"/>
            <a:ext cx="1925629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 b="1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Stub to Recursive</a:t>
            </a:r>
          </a:p>
          <a:p>
            <a:pPr algn="ctr" defTabSz="410751">
              <a:defRPr sz="1800"/>
            </a:pPr>
            <a:r>
              <a:rPr sz="1700" b="1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Resolver channel</a:t>
            </a:r>
          </a:p>
        </p:txBody>
      </p:sp>
      <p:sp>
        <p:nvSpPr>
          <p:cNvPr id="1502" name="Shape 15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31</a:t>
            </a:fld>
            <a:endParaRPr/>
          </a:p>
        </p:txBody>
      </p:sp>
      <p:sp>
        <p:nvSpPr>
          <p:cNvPr id="1503" name="Shape 1503"/>
          <p:cNvSpPr/>
          <p:nvPr/>
        </p:nvSpPr>
        <p:spPr>
          <a:xfrm>
            <a:off x="276820" y="205383"/>
            <a:ext cx="3232547" cy="147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defTabSz="584200">
              <a:defRPr sz="5600" b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 b="0"/>
            </a:pPr>
            <a:r>
              <a:rPr sz="3900" dirty="0"/>
              <a:t>Securing the </a:t>
            </a:r>
            <a:r>
              <a:rPr lang="en-US" sz="3900" dirty="0" smtClean="0"/>
              <a:t>first </a:t>
            </a:r>
            <a:r>
              <a:rPr sz="3900" dirty="0" smtClean="0"/>
              <a:t>hop</a:t>
            </a:r>
            <a:r>
              <a:rPr sz="3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29276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DNS first hop protection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normally query a DNS stub resolver</a:t>
            </a:r>
          </a:p>
          <a:p>
            <a:r>
              <a:rPr lang="en-US" dirty="0" smtClean="0"/>
              <a:t>The stub resolver communicates over the network with a recursive resolver. How do we secure that path?</a:t>
            </a:r>
          </a:p>
          <a:p>
            <a:r>
              <a:rPr lang="en-US" dirty="0" smtClean="0"/>
              <a:t>Security solutions exist (but rarely used)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employ a channel security mechanism between the stub and the validating recursive resolver:</a:t>
            </a:r>
          </a:p>
          <a:p>
            <a:pPr lvl="1"/>
            <a:r>
              <a:rPr lang="en-US" dirty="0" smtClean="0"/>
              <a:t>TSIG, SIG(0), </a:t>
            </a:r>
            <a:r>
              <a:rPr lang="en-US" dirty="0" err="1" smtClean="0"/>
              <a:t>IPsec</a:t>
            </a:r>
            <a:endParaRPr lang="en-US" dirty="0"/>
          </a:p>
          <a:p>
            <a:pPr lvl="1"/>
            <a:r>
              <a:rPr lang="en-US" dirty="0" smtClean="0"/>
              <a:t>DPRIVE working group outcomes may affect this</a:t>
            </a:r>
          </a:p>
          <a:p>
            <a:r>
              <a:rPr lang="en-US" dirty="0" smtClean="0"/>
              <a:t>Run full-service validating resolver on </a:t>
            </a:r>
            <a:r>
              <a:rPr lang="en-US" dirty="0" err="1" smtClean="0"/>
              <a:t>endstation</a:t>
            </a:r>
            <a:endParaRPr lang="en-US" dirty="0" smtClean="0"/>
          </a:p>
          <a:p>
            <a:r>
              <a:rPr lang="en-US" dirty="0" smtClean="0"/>
              <a:t>Something in between…</a:t>
            </a:r>
          </a:p>
          <a:p>
            <a:r>
              <a:rPr lang="en-US" dirty="0" smtClean="0"/>
              <a:t>getdns can be the something in between…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4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getdns</a:t>
            </a:r>
            <a:r>
              <a:rPr lang="en-US" b="1" dirty="0" smtClean="0"/>
              <a:t> functions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Shape 1732"/>
          <p:cNvSpPr/>
          <p:nvPr/>
        </p:nvSpPr>
        <p:spPr>
          <a:xfrm>
            <a:off x="562570" y="1501872"/>
            <a:ext cx="7500938" cy="3980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lang="en-US" dirty="0" smtClean="0">
                <a:latin typeface="Courier"/>
                <a:cs typeface="Courier"/>
                <a:sym typeface="Courier"/>
              </a:rPr>
              <a:t>Four main functions defined.</a:t>
            </a:r>
          </a:p>
          <a:p>
            <a:pPr defTabSz="410751">
              <a:defRPr sz="1800"/>
            </a:pPr>
            <a:endParaRPr lang="en-US" b="1" dirty="0">
              <a:latin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b="1" dirty="0" err="1" smtClean="0">
                <a:latin typeface="Courier"/>
                <a:cs typeface="Courier"/>
                <a:sym typeface="Courier"/>
              </a:rPr>
              <a:t>getdns_address</a:t>
            </a:r>
            <a:r>
              <a:rPr lang="en-US" b="1" dirty="0" smtClean="0">
                <a:latin typeface="Courier"/>
                <a:cs typeface="Courier"/>
                <a:sym typeface="Courier"/>
              </a:rPr>
              <a:t>()</a:t>
            </a:r>
            <a:r>
              <a:rPr lang="en-US" dirty="0" smtClean="0">
                <a:latin typeface="Courier"/>
                <a:cs typeface="Courier"/>
                <a:sym typeface="Courier"/>
              </a:rPr>
              <a:t>     Obtain IPv4 and/or IPv6 addresses</a:t>
            </a:r>
          </a:p>
          <a:p>
            <a:pPr defTabSz="410751">
              <a:defRPr sz="1800"/>
            </a:pPr>
            <a:endParaRPr lang="en-US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b="1" dirty="0" err="1">
                <a:latin typeface="Courier"/>
                <a:ea typeface="Courier"/>
                <a:cs typeface="Courier"/>
                <a:sym typeface="Courier"/>
              </a:rPr>
              <a:t>g</a:t>
            </a:r>
            <a:r>
              <a:rPr lang="en-US" b="1" dirty="0" err="1" smtClean="0">
                <a:latin typeface="Courier"/>
                <a:ea typeface="Courier"/>
                <a:cs typeface="Courier"/>
                <a:sym typeface="Courier"/>
              </a:rPr>
              <a:t>etdns_hostname</a:t>
            </a:r>
            <a:r>
              <a:rPr lang="en-US" b="1" dirty="0" smtClean="0">
                <a:latin typeface="Courier"/>
                <a:ea typeface="Courier"/>
                <a:cs typeface="Courier"/>
                <a:sym typeface="Courier"/>
              </a:rPr>
              <a:t>()</a:t>
            </a:r>
            <a:r>
              <a:rPr lang="en-US" dirty="0" smtClean="0">
                <a:latin typeface="Courier"/>
                <a:ea typeface="Courier"/>
                <a:cs typeface="Courier"/>
                <a:sym typeface="Courier"/>
              </a:rPr>
              <a:t>    Obtain reverse DNS mappings</a:t>
            </a:r>
          </a:p>
          <a:p>
            <a:pPr defTabSz="410751">
              <a:defRPr sz="1800"/>
            </a:pPr>
            <a:endParaRPr lang="en-US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b="1" dirty="0" err="1">
                <a:latin typeface="Courier"/>
                <a:ea typeface="Courier"/>
                <a:cs typeface="Courier"/>
                <a:sym typeface="Courier"/>
              </a:rPr>
              <a:t>g</a:t>
            </a:r>
            <a:r>
              <a:rPr lang="en-US" b="1" dirty="0" err="1" smtClean="0">
                <a:latin typeface="Courier"/>
                <a:ea typeface="Courier"/>
                <a:cs typeface="Courier"/>
                <a:sym typeface="Courier"/>
              </a:rPr>
              <a:t>etdns_service</a:t>
            </a:r>
            <a:r>
              <a:rPr lang="en-US" b="1" dirty="0" smtClean="0">
                <a:latin typeface="Courier"/>
                <a:ea typeface="Courier"/>
                <a:cs typeface="Courier"/>
                <a:sym typeface="Courier"/>
              </a:rPr>
              <a:t>()</a:t>
            </a:r>
            <a:r>
              <a:rPr lang="en-US" dirty="0" smtClean="0">
                <a:latin typeface="Courier"/>
                <a:ea typeface="Courier"/>
                <a:cs typeface="Courier"/>
                <a:sym typeface="Courier"/>
              </a:rPr>
              <a:t>     Obtain SRV record answers</a:t>
            </a:r>
          </a:p>
          <a:p>
            <a:pPr defTabSz="410751">
              <a:defRPr sz="1800"/>
            </a:pPr>
            <a:endParaRPr lang="en-US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b="1" dirty="0" err="1">
                <a:latin typeface="Courier"/>
                <a:ea typeface="Courier"/>
                <a:cs typeface="Courier"/>
                <a:sym typeface="Courier"/>
              </a:rPr>
              <a:t>g</a:t>
            </a:r>
            <a:r>
              <a:rPr lang="en-US" b="1" dirty="0" err="1" smtClean="0">
                <a:latin typeface="Courier"/>
                <a:ea typeface="Courier"/>
                <a:cs typeface="Courier"/>
                <a:sym typeface="Courier"/>
              </a:rPr>
              <a:t>etdns_general</a:t>
            </a:r>
            <a:r>
              <a:rPr lang="en-US" b="1" dirty="0" smtClean="0">
                <a:latin typeface="Courier"/>
                <a:ea typeface="Courier"/>
                <a:cs typeface="Courier"/>
                <a:sym typeface="Courier"/>
              </a:rPr>
              <a:t>()</a:t>
            </a:r>
            <a:r>
              <a:rPr lang="en-US" dirty="0" smtClean="0">
                <a:latin typeface="Courier"/>
                <a:ea typeface="Courier"/>
                <a:cs typeface="Courier"/>
                <a:sym typeface="Courier"/>
              </a:rPr>
              <a:t>     General purpose DNS record query</a:t>
            </a:r>
          </a:p>
          <a:p>
            <a:pPr defTabSz="410751">
              <a:defRPr sz="1800"/>
            </a:pPr>
            <a:endParaRPr lang="en-US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dirty="0" smtClean="0">
                <a:latin typeface="Courier"/>
                <a:ea typeface="Courier"/>
                <a:cs typeface="Courier"/>
                <a:sym typeface="Courier"/>
              </a:rPr>
              <a:t>Read the API specification for full details:</a:t>
            </a:r>
          </a:p>
          <a:p>
            <a:pPr defTabSz="410751">
              <a:defRPr sz="1800"/>
            </a:pPr>
            <a:endParaRPr lang="en-US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2000" b="1" dirty="0" smtClean="0"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lang="en-US" sz="2000" b="1" dirty="0" smtClean="0">
                <a:latin typeface="Courier"/>
                <a:ea typeface="Courier"/>
                <a:cs typeface="Courier"/>
                <a:sym typeface="Courier"/>
                <a:hlinkClick r:id="rId2"/>
              </a:rPr>
              <a:t>http</a:t>
            </a:r>
            <a:r>
              <a:rPr lang="en-US" sz="2000" b="1" dirty="0">
                <a:latin typeface="Courier"/>
                <a:ea typeface="Courier"/>
                <a:cs typeface="Courier"/>
                <a:sym typeface="Courier"/>
                <a:hlinkClick r:id="rId2"/>
              </a:rPr>
              <a:t>://www.vpnc.org/getdns-api</a:t>
            </a:r>
            <a:r>
              <a:rPr lang="en-US" sz="2000" b="1" dirty="0" smtClean="0">
                <a:latin typeface="Courier"/>
                <a:ea typeface="Courier"/>
                <a:cs typeface="Courier"/>
                <a:sym typeface="Courier"/>
                <a:hlinkClick r:id="rId2"/>
              </a:rPr>
              <a:t>/</a:t>
            </a:r>
            <a:endParaRPr lang="en-US" sz="2000" b="1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dirty="0" smtClean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87380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</a:t>
            </a:r>
            <a:r>
              <a:rPr lang="en-US" b="1" dirty="0" err="1" smtClean="0"/>
              <a:t>etdns</a:t>
            </a:r>
            <a:r>
              <a:rPr lang="en-US" b="1" dirty="0" smtClean="0"/>
              <a:t> response dictionary (partial)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Shape 1732"/>
          <p:cNvSpPr/>
          <p:nvPr/>
        </p:nvSpPr>
        <p:spPr>
          <a:xfrm>
            <a:off x="562570" y="1240258"/>
            <a:ext cx="7500938" cy="4504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{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"</a:t>
            </a:r>
            <a:r>
              <a:rPr lang="en-US" sz="1600" dirty="0" err="1">
                <a:latin typeface="Courier"/>
                <a:cs typeface="Courier"/>
              </a:rPr>
              <a:t>answer_type</a:t>
            </a:r>
            <a:r>
              <a:rPr lang="en-US" sz="1600" dirty="0">
                <a:latin typeface="Courier"/>
                <a:cs typeface="Courier"/>
              </a:rPr>
              <a:t>": GETDNS_NAMETYPE_DNS,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"</a:t>
            </a:r>
            <a:r>
              <a:rPr lang="en-US" sz="1600" dirty="0" err="1">
                <a:latin typeface="Courier"/>
                <a:cs typeface="Courier"/>
              </a:rPr>
              <a:t>canonical_name</a:t>
            </a:r>
            <a:r>
              <a:rPr lang="en-US" sz="1600" dirty="0">
                <a:latin typeface="Courier"/>
                <a:cs typeface="Courier"/>
              </a:rPr>
              <a:t>": &lt;</a:t>
            </a:r>
            <a:r>
              <a:rPr lang="en-US" sz="1600" dirty="0" err="1">
                <a:latin typeface="Courier"/>
                <a:cs typeface="Courier"/>
              </a:rPr>
              <a:t>bindata</a:t>
            </a:r>
            <a:r>
              <a:rPr lang="en-US" sz="1600" dirty="0">
                <a:latin typeface="Courier"/>
                <a:cs typeface="Courier"/>
              </a:rPr>
              <a:t> of "www.internet2.edu."&gt;,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"</a:t>
            </a:r>
            <a:r>
              <a:rPr lang="en-US" sz="1600" dirty="0" err="1" smtClean="0">
                <a:latin typeface="Courier"/>
                <a:cs typeface="Courier"/>
              </a:rPr>
              <a:t>just_address_answers</a:t>
            </a:r>
            <a:r>
              <a:rPr lang="en-US" sz="1600" dirty="0" smtClean="0">
                <a:latin typeface="Courier"/>
                <a:cs typeface="Courier"/>
              </a:rPr>
              <a:t>”: </a:t>
            </a:r>
            <a:r>
              <a:rPr lang="en-US" sz="1600" dirty="0">
                <a:latin typeface="Courier"/>
                <a:cs typeface="Courier"/>
              </a:rPr>
              <a:t>[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{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  "</a:t>
            </a:r>
            <a:r>
              <a:rPr lang="en-US" sz="1600" dirty="0" err="1">
                <a:latin typeface="Courier"/>
                <a:cs typeface="Courier"/>
              </a:rPr>
              <a:t>address_data</a:t>
            </a:r>
            <a:r>
              <a:rPr lang="en-US" sz="1600" dirty="0">
                <a:latin typeface="Courier"/>
                <a:cs typeface="Courier"/>
              </a:rPr>
              <a:t>": &lt;</a:t>
            </a:r>
            <a:r>
              <a:rPr lang="en-US" sz="1600" dirty="0" err="1">
                <a:latin typeface="Courier"/>
                <a:cs typeface="Courier"/>
              </a:rPr>
              <a:t>bindata</a:t>
            </a:r>
            <a:r>
              <a:rPr lang="en-US" sz="1600" dirty="0">
                <a:latin typeface="Courier"/>
                <a:cs typeface="Courier"/>
              </a:rPr>
              <a:t> for 207.75.164.248&gt;,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  "</a:t>
            </a:r>
            <a:r>
              <a:rPr lang="en-US" sz="1600" dirty="0" err="1">
                <a:latin typeface="Courier"/>
                <a:cs typeface="Courier"/>
              </a:rPr>
              <a:t>address_type</a:t>
            </a:r>
            <a:r>
              <a:rPr lang="en-US" sz="1600" dirty="0">
                <a:latin typeface="Courier"/>
                <a:cs typeface="Courier"/>
              </a:rPr>
              <a:t>": &lt;</a:t>
            </a:r>
            <a:r>
              <a:rPr lang="en-US" sz="1600" dirty="0" err="1">
                <a:latin typeface="Courier"/>
                <a:cs typeface="Courier"/>
              </a:rPr>
              <a:t>bindata</a:t>
            </a:r>
            <a:r>
              <a:rPr lang="en-US" sz="1600" dirty="0">
                <a:latin typeface="Courier"/>
                <a:cs typeface="Courier"/>
              </a:rPr>
              <a:t> of "IPv4"&gt;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},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{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  "</a:t>
            </a:r>
            <a:r>
              <a:rPr lang="en-US" sz="1600" dirty="0" err="1">
                <a:latin typeface="Courier"/>
                <a:cs typeface="Courier"/>
              </a:rPr>
              <a:t>address_data</a:t>
            </a:r>
            <a:r>
              <a:rPr lang="en-US" sz="1600" dirty="0">
                <a:latin typeface="Courier"/>
                <a:cs typeface="Courier"/>
              </a:rPr>
              <a:t>": &lt;</a:t>
            </a:r>
            <a:r>
              <a:rPr lang="en-US" sz="1600" dirty="0" err="1">
                <a:latin typeface="Courier"/>
                <a:cs typeface="Courier"/>
              </a:rPr>
              <a:t>bindata</a:t>
            </a:r>
            <a:r>
              <a:rPr lang="en-US" sz="1600" dirty="0">
                <a:latin typeface="Courier"/>
                <a:cs typeface="Courier"/>
              </a:rPr>
              <a:t> for 2001:48a8:68fe::248&gt;,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  "</a:t>
            </a:r>
            <a:r>
              <a:rPr lang="en-US" sz="1600" dirty="0" err="1">
                <a:latin typeface="Courier"/>
                <a:cs typeface="Courier"/>
              </a:rPr>
              <a:t>address_type</a:t>
            </a:r>
            <a:r>
              <a:rPr lang="en-US" sz="1600" dirty="0">
                <a:latin typeface="Courier"/>
                <a:cs typeface="Courier"/>
              </a:rPr>
              <a:t>": &lt;</a:t>
            </a:r>
            <a:r>
              <a:rPr lang="en-US" sz="1600" dirty="0" err="1">
                <a:latin typeface="Courier"/>
                <a:cs typeface="Courier"/>
              </a:rPr>
              <a:t>bindata</a:t>
            </a:r>
            <a:r>
              <a:rPr lang="en-US" sz="1600" dirty="0">
                <a:latin typeface="Courier"/>
                <a:cs typeface="Courier"/>
              </a:rPr>
              <a:t> of "IPv6"&gt;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}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],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"</a:t>
            </a:r>
            <a:r>
              <a:rPr lang="en-US" sz="1600" dirty="0" err="1">
                <a:latin typeface="Courier"/>
                <a:cs typeface="Courier"/>
              </a:rPr>
              <a:t>replies_full</a:t>
            </a:r>
            <a:r>
              <a:rPr lang="en-US" sz="1600" dirty="0">
                <a:latin typeface="Courier"/>
                <a:cs typeface="Courier"/>
              </a:rPr>
              <a:t>":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[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 &lt;</a:t>
            </a:r>
            <a:r>
              <a:rPr lang="en-US" sz="1600" dirty="0" err="1">
                <a:latin typeface="Courier"/>
                <a:cs typeface="Courier"/>
              </a:rPr>
              <a:t>bindata</a:t>
            </a:r>
            <a:r>
              <a:rPr lang="en-US" sz="1600" dirty="0">
                <a:latin typeface="Courier"/>
                <a:cs typeface="Courier"/>
              </a:rPr>
              <a:t> of 0x000081a0000100040000000103777777...&gt;,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   &lt;</a:t>
            </a:r>
            <a:r>
              <a:rPr lang="en-US" sz="1600" dirty="0" err="1">
                <a:latin typeface="Courier"/>
                <a:cs typeface="Courier"/>
              </a:rPr>
              <a:t>bindata</a:t>
            </a:r>
            <a:r>
              <a:rPr lang="en-US" sz="1600" dirty="0">
                <a:latin typeface="Courier"/>
                <a:cs typeface="Courier"/>
              </a:rPr>
              <a:t> of 0x000081a0000100040005000d03777777...&gt;</a:t>
            </a:r>
          </a:p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  ]</a:t>
            </a:r>
            <a:r>
              <a:rPr lang="en-US" sz="1600" dirty="0" smtClean="0">
                <a:latin typeface="Courier"/>
                <a:cs typeface="Courier"/>
              </a:rPr>
              <a:t>, …</a:t>
            </a: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9904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</a:t>
            </a:r>
            <a:r>
              <a:rPr lang="en-US" b="1" dirty="0" err="1" smtClean="0"/>
              <a:t>etdns</a:t>
            </a:r>
            <a:r>
              <a:rPr lang="en-US" b="1" dirty="0" smtClean="0"/>
              <a:t> response dictionary (partial)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Shape 1732"/>
          <p:cNvSpPr/>
          <p:nvPr/>
        </p:nvSpPr>
        <p:spPr>
          <a:xfrm>
            <a:off x="562570" y="994037"/>
            <a:ext cx="7790680" cy="499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lang="en-US" sz="1600" dirty="0">
                <a:latin typeface="Courier"/>
                <a:cs typeface="Courier"/>
              </a:rPr>
              <a:t>"</a:t>
            </a:r>
            <a:r>
              <a:rPr lang="en-US" sz="1600" dirty="0" err="1">
                <a:latin typeface="Courier"/>
                <a:cs typeface="Courier"/>
              </a:rPr>
              <a:t>dnssec_status</a:t>
            </a:r>
            <a:r>
              <a:rPr lang="en-US" sz="1600" dirty="0">
                <a:latin typeface="Courier"/>
                <a:cs typeface="Courier"/>
              </a:rPr>
              <a:t>": GETDNS_DNSSEC_SECURE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</a:p>
          <a:p>
            <a:pPr defTabSz="410751">
              <a:defRPr sz="1800"/>
            </a:pPr>
            <a:endParaRPr lang="en-US" sz="1600" dirty="0">
              <a:latin typeface="Courier"/>
              <a:cs typeface="Courier"/>
            </a:endParaRPr>
          </a:p>
          <a:p>
            <a:pPr defTabSz="410751">
              <a:defRPr sz="1800"/>
            </a:pPr>
            <a:r>
              <a:rPr lang="pl-PL" sz="1600" dirty="0" smtClean="0">
                <a:latin typeface="Courier"/>
                <a:cs typeface="Courier"/>
              </a:rPr>
              <a:t>"</a:t>
            </a:r>
            <a:r>
              <a:rPr lang="pl-PL" sz="1600" dirty="0">
                <a:latin typeface="Courier"/>
                <a:cs typeface="Courier"/>
              </a:rPr>
              <a:t>replies_tree":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[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{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"additional": [],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"answer":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[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{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  "class": GETDNS_RRCLASS_IN,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  "name": &lt;bindata for www.internet2.edu.&gt;,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  "rdata":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  {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    "cname": &lt;bindata for webprod2.internet2.edu.&gt;,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    "rdata_raw": &lt;bindata for webprod2.internet2.edu.&gt;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  },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  "ttl": 120,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  "type": GETDNS_RRTYPE_CNAME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       },</a:t>
            </a:r>
          </a:p>
          <a:p>
            <a:pPr defTabSz="410751">
              <a:defRPr sz="1800"/>
            </a:pPr>
            <a:r>
              <a:rPr lang="pl-PL" sz="1600" dirty="0">
                <a:latin typeface="Courier"/>
                <a:cs typeface="Courier"/>
              </a:rPr>
              <a:t> </a:t>
            </a:r>
            <a:r>
              <a:rPr lang="pl-PL" sz="1600" dirty="0" smtClean="0">
                <a:latin typeface="Courier"/>
                <a:cs typeface="Courier"/>
              </a:rPr>
              <a:t>[…]</a:t>
            </a:r>
            <a:endParaRPr lang="en-US" sz="1700" dirty="0" smtClean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6347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</a:t>
            </a:r>
            <a:r>
              <a:rPr lang="en-US" b="1" dirty="0" err="1" smtClean="0"/>
              <a:t>etdns</a:t>
            </a:r>
            <a:r>
              <a:rPr lang="en-US" b="1" dirty="0" smtClean="0"/>
              <a:t>: example code: hostname lookup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Shape 1732"/>
          <p:cNvSpPr/>
          <p:nvPr/>
        </p:nvSpPr>
        <p:spPr>
          <a:xfrm>
            <a:off x="562570" y="1132539"/>
            <a:ext cx="7500938" cy="471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lang="en-US" dirty="0" smtClean="0">
                <a:latin typeface="Courier"/>
                <a:ea typeface="Courier"/>
                <a:cs typeface="Courier"/>
                <a:sym typeface="Courier"/>
              </a:rPr>
              <a:t># Example python code to query a domain name and</a:t>
            </a:r>
          </a:p>
          <a:p>
            <a:pPr defTabSz="410751">
              <a:defRPr sz="1800"/>
            </a:pPr>
            <a:r>
              <a:rPr lang="en-US" dirty="0">
                <a:latin typeface="Courier"/>
                <a:ea typeface="Courier"/>
                <a:cs typeface="Courier"/>
                <a:sym typeface="Courier"/>
              </a:rPr>
              <a:t>#</a:t>
            </a:r>
            <a:r>
              <a:rPr lang="en-US" dirty="0" smtClean="0">
                <a:latin typeface="Courier"/>
                <a:ea typeface="Courier"/>
                <a:cs typeface="Courier"/>
                <a:sym typeface="Courier"/>
              </a:rPr>
              <a:t> return all associated IPv4 and IPv6 addresses.</a:t>
            </a:r>
          </a:p>
          <a:p>
            <a:pPr defTabSz="410751">
              <a:defRPr sz="1800"/>
            </a:pP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hostname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= </a:t>
            </a:r>
            <a:r>
              <a:rPr lang="en-US" sz="1400" dirty="0" err="1" smtClean="0">
                <a:latin typeface="Courier"/>
                <a:ea typeface="Courier"/>
                <a:cs typeface="Courier"/>
                <a:sym typeface="Courier"/>
              </a:rPr>
              <a:t>sys.argv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[1]</a:t>
            </a: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ctx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 = 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getdns.Context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()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extensions =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{"</a:t>
            </a:r>
            <a:r>
              <a:rPr lang="en-US" sz="1400" b="1" dirty="0" smtClean="0">
                <a:latin typeface="Courier"/>
                <a:ea typeface="Courier"/>
                <a:cs typeface="Courier"/>
                <a:sym typeface="Courier"/>
              </a:rPr>
              <a:t>return_both_v4_and_v6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”:getdns.</a:t>
            </a:r>
            <a:r>
              <a:rPr lang="en-US" sz="1400" b="1" dirty="0" smtClean="0">
                <a:latin typeface="Courier"/>
                <a:ea typeface="Courier"/>
                <a:cs typeface="Courier"/>
                <a:sym typeface="Courier"/>
              </a:rPr>
              <a:t>GETDNS_EXTENSION_TRUE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}</a:t>
            </a: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results = 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ctx.address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(name=hostname, extensions=extensions)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status = results['status']</a:t>
            </a:r>
          </a:p>
          <a:p>
            <a:pPr defTabSz="410751">
              <a:defRPr sz="1800"/>
            </a:pP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if status == </a:t>
            </a:r>
            <a:r>
              <a:rPr lang="en-US" sz="1400" dirty="0" err="1">
                <a:latin typeface="Courier"/>
                <a:ea typeface="Courier"/>
                <a:cs typeface="Courier"/>
                <a:sym typeface="Courier"/>
              </a:rPr>
              <a:t>getdns.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GETDNS_RESPSTATUS_GOOD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: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    for </a:t>
            </a:r>
            <a:r>
              <a:rPr lang="en-US" sz="1400" dirty="0" err="1">
                <a:latin typeface="Courier"/>
                <a:ea typeface="Courier"/>
                <a:cs typeface="Courier"/>
                <a:sym typeface="Courier"/>
              </a:rPr>
              <a:t>addr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 in 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results['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just_address_answers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']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: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        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print 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addr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['</a:t>
            </a:r>
            <a:r>
              <a:rPr lang="en-US" sz="1400" b="1" dirty="0" err="1">
                <a:latin typeface="Courier"/>
                <a:ea typeface="Courier"/>
                <a:cs typeface="Courier"/>
                <a:sym typeface="Courier"/>
              </a:rPr>
              <a:t>address_data</a:t>
            </a:r>
            <a:r>
              <a:rPr lang="en-US" sz="1400" b="1" dirty="0">
                <a:latin typeface="Courier"/>
                <a:ea typeface="Courier"/>
                <a:cs typeface="Courier"/>
                <a:sym typeface="Courier"/>
              </a:rPr>
              <a:t>']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else:</a:t>
            </a:r>
          </a:p>
          <a:p>
            <a:pPr defTabSz="410751">
              <a:defRPr sz="1800"/>
            </a:pP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    print "%s: </a:t>
            </a:r>
            <a:r>
              <a:rPr lang="en-US" sz="1400" dirty="0" err="1">
                <a:latin typeface="Courier"/>
                <a:ea typeface="Courier"/>
                <a:cs typeface="Courier"/>
                <a:sym typeface="Courier"/>
              </a:rPr>
              <a:t>getdns.address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()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error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: %d" % 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(</a:t>
            </a:r>
            <a:r>
              <a:rPr lang="en-US" sz="1400" dirty="0">
                <a:latin typeface="Courier"/>
                <a:ea typeface="Courier"/>
                <a:cs typeface="Courier"/>
                <a:sym typeface="Courier"/>
              </a:rPr>
              <a:t>hostname, status</a:t>
            </a:r>
            <a:r>
              <a:rPr lang="en-US" sz="1400" dirty="0" smtClean="0">
                <a:latin typeface="Courier"/>
                <a:ea typeface="Courier"/>
                <a:cs typeface="Courier"/>
                <a:sym typeface="Courier"/>
              </a:rPr>
              <a:t>)</a:t>
            </a:r>
          </a:p>
          <a:p>
            <a:pPr defTabSz="410751">
              <a:defRPr sz="1800"/>
            </a:pPr>
            <a:endParaRPr lang="en-US" sz="1400" dirty="0" smtClean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lang="en-US"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lang="pl-PL" sz="1400" dirty="0">
                <a:latin typeface="Courier"/>
                <a:ea typeface="Courier"/>
                <a:cs typeface="Courier"/>
                <a:sym typeface="Courier"/>
              </a:rPr>
              <a:t>$ .</a:t>
            </a:r>
            <a:r>
              <a:rPr lang="pl-PL" sz="1400" dirty="0" smtClean="0">
                <a:latin typeface="Courier"/>
                <a:ea typeface="Courier"/>
                <a:cs typeface="Courier"/>
                <a:sym typeface="Courier"/>
              </a:rPr>
              <a:t>/program.py </a:t>
            </a:r>
            <a:r>
              <a:rPr lang="pl-PL" sz="1400" dirty="0">
                <a:latin typeface="Courier"/>
                <a:ea typeface="Courier"/>
                <a:cs typeface="Courier"/>
                <a:sym typeface="Courier"/>
              </a:rPr>
              <a:t>www.internet2.edu</a:t>
            </a:r>
          </a:p>
          <a:p>
            <a:pPr defTabSz="410751">
              <a:defRPr sz="1800"/>
            </a:pPr>
            <a:r>
              <a:rPr lang="pl-PL" sz="1400" dirty="0">
                <a:latin typeface="Courier"/>
                <a:ea typeface="Courier"/>
                <a:cs typeface="Courier"/>
                <a:sym typeface="Courier"/>
              </a:rPr>
              <a:t>207.75.164.248</a:t>
            </a:r>
          </a:p>
          <a:p>
            <a:pPr defTabSz="410751">
              <a:defRPr sz="1800"/>
            </a:pPr>
            <a:r>
              <a:rPr lang="pl-PL" sz="1400" dirty="0">
                <a:latin typeface="Courier"/>
                <a:ea typeface="Courier"/>
                <a:cs typeface="Courier"/>
                <a:sym typeface="Courier"/>
              </a:rPr>
              <a:t>2001:48a8:68fe::248</a:t>
            </a:r>
            <a:endParaRPr lang="en-US" sz="1400" dirty="0" smtClean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8382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proposal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34233"/>
            <a:ext cx="8229600" cy="5255490"/>
          </a:xfrm>
        </p:spPr>
        <p:txBody>
          <a:bodyPr/>
          <a:lstStyle/>
          <a:p>
            <a:r>
              <a:rPr lang="en-US" dirty="0" smtClean="0"/>
              <a:t>We are proposing a similar API for DANE, to provide an easy-to-use interface for applications</a:t>
            </a:r>
          </a:p>
          <a:p>
            <a:pPr lvl="1"/>
            <a:r>
              <a:rPr lang="en-US" dirty="0" smtClean="0"/>
              <a:t>Simplified key discovery for a variety of applications</a:t>
            </a:r>
          </a:p>
          <a:p>
            <a:pPr lvl="1"/>
            <a:r>
              <a:rPr lang="en-US" dirty="0" smtClean="0"/>
              <a:t>A consistent interface across applications</a:t>
            </a:r>
          </a:p>
          <a:p>
            <a:pPr lvl="2"/>
            <a:r>
              <a:rPr lang="en-US" dirty="0" smtClean="0"/>
              <a:t>Developers would not need to use one API for S/MIME, a different API for </a:t>
            </a:r>
            <a:r>
              <a:rPr lang="en-US" dirty="0" err="1" smtClean="0"/>
              <a:t>OpenPGP</a:t>
            </a:r>
            <a:r>
              <a:rPr lang="en-US" dirty="0" smtClean="0"/>
              <a:t>, a third API for SSH, etc.</a:t>
            </a:r>
          </a:p>
          <a:p>
            <a:pPr lvl="1"/>
            <a:r>
              <a:rPr lang="en-US" dirty="0" smtClean="0"/>
              <a:t>Developers would not need specialist-level knowledge of DNS</a:t>
            </a:r>
          </a:p>
          <a:p>
            <a:pPr lvl="1"/>
            <a:r>
              <a:rPr lang="en-US" dirty="0" smtClean="0"/>
              <a:t>Leverage </a:t>
            </a:r>
            <a:r>
              <a:rPr lang="en-US" dirty="0" err="1" smtClean="0"/>
              <a:t>getdns</a:t>
            </a:r>
            <a:r>
              <a:rPr lang="en-US" dirty="0" smtClean="0"/>
              <a:t> for transparent validation of DANE records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5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at a glance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0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DNSSEC at a glance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DNS protocol wasn’t built with security in mind</a:t>
            </a:r>
          </a:p>
          <a:p>
            <a:pPr lvl="1"/>
            <a:r>
              <a:rPr lang="en-US" dirty="0" smtClean="0"/>
              <a:t>No way to verify the authenticity of DNS data other than trusting the connection to the DNS server</a:t>
            </a:r>
          </a:p>
          <a:p>
            <a:r>
              <a:rPr lang="en-US" dirty="0" smtClean="0"/>
              <a:t>DNSSEC: “DNS Security Extensions”</a:t>
            </a:r>
          </a:p>
          <a:p>
            <a:r>
              <a:rPr lang="en-US" dirty="0" smtClean="0"/>
              <a:t>A system to verify the authenticity of DNS data</a:t>
            </a:r>
          </a:p>
          <a:p>
            <a:pPr lvl="1"/>
            <a:r>
              <a:rPr lang="en-US" dirty="0" smtClean="0"/>
              <a:t>Specifications: RFC 4033, 4034, 4035, 5155</a:t>
            </a:r>
          </a:p>
          <a:p>
            <a:r>
              <a:rPr lang="en-US" dirty="0" smtClean="0"/>
              <a:t>Protects against DNS spoofing</a:t>
            </a:r>
            <a:r>
              <a:rPr lang="en-US" dirty="0"/>
              <a:t> </a:t>
            </a:r>
            <a:r>
              <a:rPr lang="en-US" dirty="0" smtClean="0"/>
              <a:t>&amp; cache poisoning</a:t>
            </a:r>
            <a:endParaRPr lang="en-US" dirty="0"/>
          </a:p>
          <a:p>
            <a:r>
              <a:rPr lang="en-US" dirty="0" smtClean="0"/>
              <a:t>Secondary benefits:</a:t>
            </a:r>
          </a:p>
          <a:p>
            <a:pPr lvl="1"/>
            <a:r>
              <a:rPr lang="en-US" dirty="0" smtClean="0"/>
              <a:t>Ability to store and verify cryptographic keying material in the DNS, which could be used by new &amp; existing application protocols</a:t>
            </a:r>
          </a:p>
          <a:p>
            <a:pPr lvl="1"/>
            <a:r>
              <a:rPr lang="en-US" dirty="0" smtClean="0"/>
              <a:t>SSHFP, IPSECKEY, CERT, DKIM, etc.</a:t>
            </a:r>
          </a:p>
          <a:p>
            <a:pPr lvl="1"/>
            <a:r>
              <a:rPr lang="en-US" dirty="0" smtClean="0"/>
              <a:t>DANE family: TLSA, OPENPGPKEY, SMIMEA,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9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quick overview of DANE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629"/>
            <a:ext cx="8229600" cy="4424118"/>
          </a:xfrm>
        </p:spPr>
        <p:txBody>
          <a:bodyPr/>
          <a:lstStyle/>
          <a:p>
            <a:r>
              <a:rPr lang="en-US" dirty="0" smtClean="0"/>
              <a:t>DANE (DNS-based Authentication of Named Entities) is a mechanism for storing cryptographic keys in DNS</a:t>
            </a:r>
          </a:p>
          <a:p>
            <a:r>
              <a:rPr lang="en-US" dirty="0" smtClean="0"/>
              <a:t>Keys and key information are bound to a domain name and protected with DNSSEC</a:t>
            </a:r>
          </a:p>
          <a:p>
            <a:r>
              <a:rPr lang="en-US" dirty="0" smtClean="0"/>
              <a:t>This makes it easy[*] for applications to discover authenticated keys for application services</a:t>
            </a:r>
          </a:p>
          <a:p>
            <a:r>
              <a:rPr lang="en-US" dirty="0" smtClean="0"/>
              <a:t>[*] </a:t>
            </a:r>
            <a:r>
              <a:rPr lang="en-US" i="1" dirty="0" smtClean="0"/>
              <a:t>For a very small value of “easy” – DNSSEC validation and retrieval of arbitrary records from DNS can be fairly burdensome to the non-specialist application developer.  That’s why we’re here.</a:t>
            </a:r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8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DNSSEC at a glance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public key cryptography</a:t>
            </a:r>
          </a:p>
          <a:p>
            <a:r>
              <a:rPr lang="en-US" dirty="0" smtClean="0"/>
              <a:t>Each zone has a public and private key</a:t>
            </a:r>
          </a:p>
          <a:p>
            <a:pPr lvl="1"/>
            <a:r>
              <a:rPr lang="en-US" dirty="0" smtClean="0"/>
              <a:t>Typically a 2-level hierarchy (KSK and ZSK) is used for each zone</a:t>
            </a:r>
          </a:p>
          <a:p>
            <a:r>
              <a:rPr lang="en-US" dirty="0" smtClean="0"/>
              <a:t>Zone owner uses private key to sign the zone data, producing digital signatures for each resource record set</a:t>
            </a:r>
          </a:p>
          <a:p>
            <a:r>
              <a:rPr lang="en-US" dirty="0" smtClean="0"/>
              <a:t>Public</a:t>
            </a:r>
            <a:r>
              <a:rPr lang="en-US" dirty="0"/>
              <a:t> </a:t>
            </a:r>
            <a:r>
              <a:rPr lang="en-US" dirty="0" smtClean="0"/>
              <a:t>key is used by DNS resolvers to validate the signatures -&gt; proof of authenticity</a:t>
            </a:r>
          </a:p>
          <a:p>
            <a:r>
              <a:rPr lang="en-US" dirty="0" smtClean="0"/>
              <a:t>Public key is published in the zone</a:t>
            </a:r>
          </a:p>
          <a:p>
            <a:r>
              <a:rPr lang="en-US" dirty="0" smtClean="0"/>
              <a:t>Zone public keys are organized in a chain of trust that follows the DNS delegation hierarchy</a:t>
            </a:r>
          </a:p>
          <a:p>
            <a:r>
              <a:rPr lang="en-US" dirty="0" smtClean="0"/>
              <a:t>Resolvers authenticate signatures from the root down to the target zone containing the queried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7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41</a:t>
            </a:fld>
            <a:endParaRPr/>
          </a:p>
        </p:txBody>
      </p:sp>
      <p:pic>
        <p:nvPicPr>
          <p:cNvPr id="81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555" y="5295305"/>
            <a:ext cx="1089422" cy="815214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818"/>
          <p:cNvSpPr/>
          <p:nvPr/>
        </p:nvSpPr>
        <p:spPr>
          <a:xfrm>
            <a:off x="2455664" y="3348633"/>
            <a:ext cx="1017984" cy="553641"/>
          </a:xfrm>
          <a:prstGeom prst="rect">
            <a:avLst/>
          </a:prstGeom>
          <a:solidFill>
            <a:srgbClr val="FF9300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822" name="Group 822"/>
          <p:cNvGrpSpPr/>
          <p:nvPr/>
        </p:nvGrpSpPr>
        <p:grpSpPr>
          <a:xfrm>
            <a:off x="4348758" y="419695"/>
            <a:ext cx="1348383" cy="794742"/>
            <a:chOff x="0" y="0"/>
            <a:chExt cx="1917700" cy="1130300"/>
          </a:xfrm>
        </p:grpSpPr>
        <p:sp>
          <p:nvSpPr>
            <p:cNvPr id="819" name="Shape 819"/>
            <p:cNvSpPr/>
            <p:nvPr/>
          </p:nvSpPr>
          <p:spPr>
            <a:xfrm>
              <a:off x="0" y="0"/>
              <a:ext cx="1295400" cy="6223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266700" y="241300"/>
              <a:ext cx="1295400" cy="6223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622300" y="508000"/>
              <a:ext cx="1295400" cy="6223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826" name="Group 826"/>
          <p:cNvGrpSpPr/>
          <p:nvPr/>
        </p:nvGrpSpPr>
        <p:grpSpPr>
          <a:xfrm>
            <a:off x="6456164" y="2125266"/>
            <a:ext cx="1348383" cy="794742"/>
            <a:chOff x="0" y="0"/>
            <a:chExt cx="1917700" cy="1130300"/>
          </a:xfrm>
        </p:grpSpPr>
        <p:sp>
          <p:nvSpPr>
            <p:cNvPr id="823" name="Shape 823"/>
            <p:cNvSpPr/>
            <p:nvPr/>
          </p:nvSpPr>
          <p:spPr>
            <a:xfrm>
              <a:off x="0" y="0"/>
              <a:ext cx="1295400" cy="6223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266700" y="241300"/>
              <a:ext cx="1295400" cy="6223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622300" y="508000"/>
              <a:ext cx="1295400" cy="6223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830" name="Group 830"/>
          <p:cNvGrpSpPr/>
          <p:nvPr/>
        </p:nvGrpSpPr>
        <p:grpSpPr>
          <a:xfrm>
            <a:off x="6456164" y="4866680"/>
            <a:ext cx="1348383" cy="794742"/>
            <a:chOff x="0" y="0"/>
            <a:chExt cx="1917700" cy="1130300"/>
          </a:xfrm>
        </p:grpSpPr>
        <p:sp>
          <p:nvSpPr>
            <p:cNvPr id="827" name="Shape 827"/>
            <p:cNvSpPr/>
            <p:nvPr/>
          </p:nvSpPr>
          <p:spPr>
            <a:xfrm>
              <a:off x="0" y="0"/>
              <a:ext cx="1295400" cy="6223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266700" y="241300"/>
              <a:ext cx="1295400" cy="6223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622300" y="508000"/>
              <a:ext cx="1295400" cy="622300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831" name="Shape 831"/>
          <p:cNvSpPr/>
          <p:nvPr/>
        </p:nvSpPr>
        <p:spPr>
          <a:xfrm>
            <a:off x="5528486" y="139403"/>
            <a:ext cx="1205066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. (root)</a:t>
            </a:r>
          </a:p>
        </p:txBody>
      </p:sp>
      <p:sp>
        <p:nvSpPr>
          <p:cNvPr id="832" name="Shape 832"/>
          <p:cNvSpPr/>
          <p:nvPr/>
        </p:nvSpPr>
        <p:spPr>
          <a:xfrm>
            <a:off x="7622590" y="1693168"/>
            <a:ext cx="82090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 dirty="0" smtClean="0"/>
              <a:t>.</a:t>
            </a:r>
            <a:r>
              <a:rPr lang="en-US" sz="3000" dirty="0" smtClean="0"/>
              <a:t>edu</a:t>
            </a:r>
            <a:endParaRPr sz="3000" dirty="0"/>
          </a:p>
        </p:txBody>
      </p:sp>
      <p:sp>
        <p:nvSpPr>
          <p:cNvPr id="833" name="Shape 833"/>
          <p:cNvSpPr/>
          <p:nvPr/>
        </p:nvSpPr>
        <p:spPr>
          <a:xfrm>
            <a:off x="6739427" y="4086325"/>
            <a:ext cx="1890726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3000" dirty="0" err="1"/>
              <a:t>u</a:t>
            </a:r>
            <a:r>
              <a:rPr lang="en-US" sz="3000" dirty="0" err="1" smtClean="0"/>
              <a:t>penn.edu</a:t>
            </a:r>
            <a:endParaRPr sz="3000" dirty="0"/>
          </a:p>
        </p:txBody>
      </p:sp>
      <p:sp>
        <p:nvSpPr>
          <p:cNvPr id="834" name="Shape 834"/>
          <p:cNvSpPr/>
          <p:nvPr/>
        </p:nvSpPr>
        <p:spPr>
          <a:xfrm flipH="1">
            <a:off x="1407314" y="4071938"/>
            <a:ext cx="1128717" cy="885064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35" name="Shape 835"/>
          <p:cNvSpPr/>
          <p:nvPr/>
        </p:nvSpPr>
        <p:spPr>
          <a:xfrm flipH="1">
            <a:off x="1523400" y="4214813"/>
            <a:ext cx="1128717" cy="885064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36" name="Shape 836"/>
          <p:cNvSpPr/>
          <p:nvPr/>
        </p:nvSpPr>
        <p:spPr>
          <a:xfrm flipH="1">
            <a:off x="3049533" y="1310885"/>
            <a:ext cx="1352282" cy="1862838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37" name="Shape 837"/>
          <p:cNvSpPr/>
          <p:nvPr/>
        </p:nvSpPr>
        <p:spPr>
          <a:xfrm flipH="1">
            <a:off x="3156690" y="1409112"/>
            <a:ext cx="1352282" cy="1862838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38" name="Shape 838"/>
          <p:cNvSpPr/>
          <p:nvPr/>
        </p:nvSpPr>
        <p:spPr>
          <a:xfrm flipH="1">
            <a:off x="3647822" y="2635569"/>
            <a:ext cx="2506440" cy="832834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39" name="Shape 839"/>
          <p:cNvSpPr/>
          <p:nvPr/>
        </p:nvSpPr>
        <p:spPr>
          <a:xfrm flipH="1">
            <a:off x="3763908" y="2796304"/>
            <a:ext cx="2506440" cy="832834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40" name="Shape 840"/>
          <p:cNvSpPr/>
          <p:nvPr/>
        </p:nvSpPr>
        <p:spPr>
          <a:xfrm flipH="1" flipV="1">
            <a:off x="3549596" y="3959535"/>
            <a:ext cx="2708570" cy="1124099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41" name="Shape 841"/>
          <p:cNvSpPr/>
          <p:nvPr/>
        </p:nvSpPr>
        <p:spPr>
          <a:xfrm flipH="1" flipV="1">
            <a:off x="3442440" y="4093480"/>
            <a:ext cx="2708570" cy="1124099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390018" y="4186352"/>
            <a:ext cx="162363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 u="sng">
                <a:latin typeface="+mj-lt"/>
                <a:ea typeface="+mj-ea"/>
                <a:cs typeface="+mj-cs"/>
                <a:sym typeface="Gill Sans"/>
                <a:hlinkClick r:id="rId5"/>
              </a:defRPr>
            </a:lvl1pPr>
          </a:lstStyle>
          <a:p>
            <a:pPr lvl="0">
              <a:defRPr sz="1800" u="none"/>
            </a:pPr>
            <a:r>
              <a:rPr lang="en-US" sz="1700" dirty="0" err="1" smtClean="0"/>
              <a:t>www.upenn.edu</a:t>
            </a:r>
            <a:endParaRPr sz="1700" dirty="0"/>
          </a:p>
        </p:txBody>
      </p:sp>
      <p:sp>
        <p:nvSpPr>
          <p:cNvPr id="844" name="Shape 844"/>
          <p:cNvSpPr/>
          <p:nvPr/>
        </p:nvSpPr>
        <p:spPr>
          <a:xfrm>
            <a:off x="752021" y="2721422"/>
            <a:ext cx="1982391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3000">
                <a:latin typeface="+mj-lt"/>
                <a:ea typeface="+mj-ea"/>
                <a:cs typeface="+mj-cs"/>
                <a:sym typeface="Gill Sans"/>
              </a:rPr>
              <a:t>recursive</a:t>
            </a:r>
          </a:p>
          <a:p>
            <a:pPr algn="ctr" defTabSz="410751">
              <a:defRPr sz="1800"/>
            </a:pPr>
            <a:r>
              <a:rPr sz="3000">
                <a:latin typeface="+mj-lt"/>
                <a:ea typeface="+mj-ea"/>
                <a:cs typeface="+mj-cs"/>
                <a:sym typeface="Gill Sans"/>
              </a:rPr>
              <a:t>resolver</a:t>
            </a:r>
          </a:p>
        </p:txBody>
      </p:sp>
      <p:sp>
        <p:nvSpPr>
          <p:cNvPr id="845" name="Shape 845"/>
          <p:cNvSpPr/>
          <p:nvPr/>
        </p:nvSpPr>
        <p:spPr>
          <a:xfrm>
            <a:off x="1341380" y="5357480"/>
            <a:ext cx="2330649" cy="795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3000" dirty="0">
                <a:latin typeface="+mj-lt"/>
                <a:ea typeface="+mj-ea"/>
                <a:cs typeface="+mj-cs"/>
                <a:sym typeface="Gill Sans"/>
              </a:rPr>
              <a:t>endstation</a:t>
            </a:r>
          </a:p>
          <a:p>
            <a:pPr algn="ctr" defTabSz="410751">
              <a:defRPr sz="1800"/>
            </a:pPr>
            <a:r>
              <a:rPr sz="1700" dirty="0" smtClean="0">
                <a:latin typeface="+mj-lt"/>
                <a:ea typeface="+mj-ea"/>
                <a:cs typeface="+mj-cs"/>
                <a:sym typeface="Gill Sans"/>
              </a:rPr>
              <a:t>(stub </a:t>
            </a:r>
            <a:r>
              <a:rPr sz="1700" dirty="0">
                <a:latin typeface="+mj-lt"/>
                <a:ea typeface="+mj-ea"/>
                <a:cs typeface="+mj-cs"/>
                <a:sym typeface="Gill Sans"/>
              </a:rPr>
              <a:t>resolver)</a:t>
            </a:r>
          </a:p>
        </p:txBody>
      </p:sp>
      <p:sp>
        <p:nvSpPr>
          <p:cNvPr id="846" name="Shape 846"/>
          <p:cNvSpPr/>
          <p:nvPr/>
        </p:nvSpPr>
        <p:spPr>
          <a:xfrm>
            <a:off x="1165912" y="4428407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1</a:t>
            </a:r>
          </a:p>
        </p:txBody>
      </p:sp>
      <p:sp>
        <p:nvSpPr>
          <p:cNvPr id="847" name="Shape 847"/>
          <p:cNvSpPr/>
          <p:nvPr/>
        </p:nvSpPr>
        <p:spPr>
          <a:xfrm>
            <a:off x="3050077" y="2365649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2</a:t>
            </a:r>
          </a:p>
        </p:txBody>
      </p:sp>
      <p:sp>
        <p:nvSpPr>
          <p:cNvPr id="848" name="Shape 848"/>
          <p:cNvSpPr/>
          <p:nvPr/>
        </p:nvSpPr>
        <p:spPr>
          <a:xfrm>
            <a:off x="4327022" y="1731641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3</a:t>
            </a:r>
          </a:p>
        </p:txBody>
      </p:sp>
      <p:sp>
        <p:nvSpPr>
          <p:cNvPr id="849" name="Shape 849"/>
          <p:cNvSpPr/>
          <p:nvPr/>
        </p:nvSpPr>
        <p:spPr>
          <a:xfrm>
            <a:off x="3978764" y="2821063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4</a:t>
            </a:r>
          </a:p>
        </p:txBody>
      </p:sp>
      <p:sp>
        <p:nvSpPr>
          <p:cNvPr id="850" name="Shape 850"/>
          <p:cNvSpPr/>
          <p:nvPr/>
        </p:nvSpPr>
        <p:spPr>
          <a:xfrm>
            <a:off x="5818280" y="2990727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5</a:t>
            </a:r>
          </a:p>
        </p:txBody>
      </p:sp>
      <p:sp>
        <p:nvSpPr>
          <p:cNvPr id="851" name="Shape 851"/>
          <p:cNvSpPr/>
          <p:nvPr/>
        </p:nvSpPr>
        <p:spPr>
          <a:xfrm>
            <a:off x="4327022" y="3865836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6</a:t>
            </a:r>
          </a:p>
        </p:txBody>
      </p:sp>
      <p:sp>
        <p:nvSpPr>
          <p:cNvPr id="852" name="Shape 852"/>
          <p:cNvSpPr/>
          <p:nvPr/>
        </p:nvSpPr>
        <p:spPr>
          <a:xfrm>
            <a:off x="2380350" y="4428407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8</a:t>
            </a:r>
          </a:p>
        </p:txBody>
      </p:sp>
      <p:sp>
        <p:nvSpPr>
          <p:cNvPr id="853" name="Shape 853"/>
          <p:cNvSpPr/>
          <p:nvPr/>
        </p:nvSpPr>
        <p:spPr>
          <a:xfrm>
            <a:off x="5443233" y="5035625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7</a:t>
            </a:r>
          </a:p>
        </p:txBody>
      </p:sp>
      <p:sp>
        <p:nvSpPr>
          <p:cNvPr id="855" name="Shape 855"/>
          <p:cNvSpPr/>
          <p:nvPr/>
        </p:nvSpPr>
        <p:spPr>
          <a:xfrm>
            <a:off x="3611856" y="4757852"/>
            <a:ext cx="1502173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700"/>
              <a:t>answer 1.2.3.4</a:t>
            </a:r>
          </a:p>
        </p:txBody>
      </p:sp>
      <p:sp>
        <p:nvSpPr>
          <p:cNvPr id="856" name="Shape 856"/>
          <p:cNvSpPr/>
          <p:nvPr/>
        </p:nvSpPr>
        <p:spPr>
          <a:xfrm>
            <a:off x="142875" y="94485"/>
            <a:ext cx="1384102" cy="1364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18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i="0"/>
            </a:pPr>
            <a:r>
              <a:rPr sz="1400" i="1" dirty="0"/>
              <a:t>Recursive Resolver is prepopulated with root DNS server addresses</a:t>
            </a:r>
          </a:p>
        </p:txBody>
      </p:sp>
      <p:sp>
        <p:nvSpPr>
          <p:cNvPr id="44" name="Shape 1192"/>
          <p:cNvSpPr/>
          <p:nvPr/>
        </p:nvSpPr>
        <p:spPr>
          <a:xfrm>
            <a:off x="2015220" y="1953930"/>
            <a:ext cx="162363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lang="en-US" sz="1700" u="sng" dirty="0" err="1" smtClean="0">
                <a:latin typeface="+mj-lt"/>
                <a:ea typeface="+mj-ea"/>
                <a:cs typeface="+mj-cs"/>
                <a:sym typeface="Gill Sans"/>
              </a:rPr>
              <a:t>www.upenn.edu</a:t>
            </a:r>
            <a:endParaRPr sz="1700" dirty="0"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45" name="Shape 1189"/>
          <p:cNvSpPr/>
          <p:nvPr/>
        </p:nvSpPr>
        <p:spPr>
          <a:xfrm>
            <a:off x="3948374" y="2275399"/>
            <a:ext cx="1489931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lang="en-US" sz="1700" u="sng" dirty="0">
                <a:latin typeface="+mj-lt"/>
                <a:ea typeface="+mj-ea"/>
                <a:cs typeface="+mj-cs"/>
                <a:sym typeface="Gill Sans"/>
              </a:rPr>
              <a:t>r</a:t>
            </a:r>
            <a:r>
              <a:rPr lang="en-US" sz="1700" u="sng" dirty="0" smtClean="0">
                <a:latin typeface="+mj-lt"/>
                <a:ea typeface="+mj-ea"/>
                <a:cs typeface="+mj-cs"/>
                <a:sym typeface="Gill Sans"/>
              </a:rPr>
              <a:t>eferral to .</a:t>
            </a:r>
            <a:r>
              <a:rPr lang="en-US" sz="1700" u="sng" dirty="0" err="1" smtClean="0">
                <a:latin typeface="+mj-lt"/>
                <a:ea typeface="+mj-ea"/>
                <a:cs typeface="+mj-cs"/>
                <a:sym typeface="Gill Sans"/>
              </a:rPr>
              <a:t>edu</a:t>
            </a:r>
            <a:endParaRPr sz="1700" dirty="0"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46" name="Shape 1190"/>
          <p:cNvSpPr/>
          <p:nvPr/>
        </p:nvSpPr>
        <p:spPr>
          <a:xfrm>
            <a:off x="4520369" y="3454117"/>
            <a:ext cx="2096161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lang="en-US" sz="1700" u="sng" dirty="0">
                <a:latin typeface="+mj-lt"/>
                <a:ea typeface="+mj-ea"/>
                <a:cs typeface="+mj-cs"/>
                <a:sym typeface="Gill Sans"/>
              </a:rPr>
              <a:t>r</a:t>
            </a:r>
            <a:r>
              <a:rPr lang="en-US" sz="1700" u="sng" dirty="0" smtClean="0">
                <a:latin typeface="+mj-lt"/>
                <a:ea typeface="+mj-ea"/>
                <a:cs typeface="+mj-cs"/>
                <a:sym typeface="Gill Sans"/>
              </a:rPr>
              <a:t>eferral to </a:t>
            </a:r>
            <a:r>
              <a:rPr lang="en-US" sz="1700" u="sng" dirty="0" err="1" smtClean="0">
                <a:latin typeface="+mj-lt"/>
                <a:ea typeface="+mj-ea"/>
                <a:cs typeface="+mj-cs"/>
                <a:sym typeface="Gill Sans"/>
              </a:rPr>
              <a:t>upenn.edu</a:t>
            </a:r>
            <a:endParaRPr sz="1700" dirty="0"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42910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42</a:t>
            </a:fld>
            <a:endParaRPr/>
          </a:p>
        </p:txBody>
      </p:sp>
      <p:pic>
        <p:nvPicPr>
          <p:cNvPr id="115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555" y="5295305"/>
            <a:ext cx="1089422" cy="815214"/>
          </a:xfrm>
          <a:prstGeom prst="rect">
            <a:avLst/>
          </a:prstGeom>
          <a:ln w="12700">
            <a:miter lim="400000"/>
          </a:ln>
        </p:spPr>
      </p:pic>
      <p:sp>
        <p:nvSpPr>
          <p:cNvPr id="1153" name="Shape 1153"/>
          <p:cNvSpPr/>
          <p:nvPr/>
        </p:nvSpPr>
        <p:spPr>
          <a:xfrm>
            <a:off x="2455664" y="3348633"/>
            <a:ext cx="1017984" cy="553641"/>
          </a:xfrm>
          <a:prstGeom prst="rect">
            <a:avLst/>
          </a:prstGeom>
          <a:solidFill>
            <a:srgbClr val="FF9300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1157" name="Group 1157"/>
          <p:cNvGrpSpPr/>
          <p:nvPr/>
        </p:nvGrpSpPr>
        <p:grpSpPr>
          <a:xfrm>
            <a:off x="4348758" y="419695"/>
            <a:ext cx="1348383" cy="794742"/>
            <a:chOff x="0" y="0"/>
            <a:chExt cx="1917700" cy="1130300"/>
          </a:xfrm>
        </p:grpSpPr>
        <p:sp>
          <p:nvSpPr>
            <p:cNvPr id="1154" name="Shape 1154"/>
            <p:cNvSpPr/>
            <p:nvPr/>
          </p:nvSpPr>
          <p:spPr>
            <a:xfrm>
              <a:off x="0" y="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266700" y="2413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622300" y="5080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1161" name="Group 1161"/>
          <p:cNvGrpSpPr/>
          <p:nvPr/>
        </p:nvGrpSpPr>
        <p:grpSpPr>
          <a:xfrm>
            <a:off x="6456164" y="2125266"/>
            <a:ext cx="1348383" cy="794742"/>
            <a:chOff x="0" y="0"/>
            <a:chExt cx="1917700" cy="1130300"/>
          </a:xfrm>
        </p:grpSpPr>
        <p:sp>
          <p:nvSpPr>
            <p:cNvPr id="1158" name="Shape 1158"/>
            <p:cNvSpPr/>
            <p:nvPr/>
          </p:nvSpPr>
          <p:spPr>
            <a:xfrm>
              <a:off x="0" y="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266700" y="2413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622300" y="5080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1165" name="Group 1165"/>
          <p:cNvGrpSpPr/>
          <p:nvPr/>
        </p:nvGrpSpPr>
        <p:grpSpPr>
          <a:xfrm>
            <a:off x="6456164" y="4866680"/>
            <a:ext cx="1348383" cy="794742"/>
            <a:chOff x="0" y="0"/>
            <a:chExt cx="1917700" cy="1130300"/>
          </a:xfrm>
        </p:grpSpPr>
        <p:sp>
          <p:nvSpPr>
            <p:cNvPr id="1162" name="Shape 1162"/>
            <p:cNvSpPr/>
            <p:nvPr/>
          </p:nvSpPr>
          <p:spPr>
            <a:xfrm>
              <a:off x="0" y="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266700" y="2413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622300" y="508000"/>
              <a:ext cx="1295400" cy="6223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1166" name="Shape 1166"/>
          <p:cNvSpPr/>
          <p:nvPr/>
        </p:nvSpPr>
        <p:spPr>
          <a:xfrm>
            <a:off x="5528486" y="139403"/>
            <a:ext cx="1205066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/>
              <a:t>. (root)</a:t>
            </a:r>
          </a:p>
        </p:txBody>
      </p:sp>
      <p:sp>
        <p:nvSpPr>
          <p:cNvPr id="1167" name="Shape 1167"/>
          <p:cNvSpPr/>
          <p:nvPr/>
        </p:nvSpPr>
        <p:spPr>
          <a:xfrm>
            <a:off x="7622590" y="1693168"/>
            <a:ext cx="820909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3000" dirty="0" smtClean="0"/>
              <a:t>.</a:t>
            </a:r>
            <a:r>
              <a:rPr lang="en-US" sz="3000" dirty="0" smtClean="0"/>
              <a:t>edu</a:t>
            </a:r>
            <a:endParaRPr sz="3000" dirty="0"/>
          </a:p>
        </p:txBody>
      </p:sp>
      <p:sp>
        <p:nvSpPr>
          <p:cNvPr id="1168" name="Shape 1168"/>
          <p:cNvSpPr/>
          <p:nvPr/>
        </p:nvSpPr>
        <p:spPr>
          <a:xfrm>
            <a:off x="6739427" y="4086325"/>
            <a:ext cx="1890726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3000" dirty="0" err="1"/>
              <a:t>u</a:t>
            </a:r>
            <a:r>
              <a:rPr lang="en-US" sz="3000" dirty="0" err="1" smtClean="0"/>
              <a:t>penn.edu</a:t>
            </a:r>
            <a:endParaRPr sz="3000" dirty="0"/>
          </a:p>
        </p:txBody>
      </p:sp>
      <p:sp>
        <p:nvSpPr>
          <p:cNvPr id="1169" name="Shape 1169"/>
          <p:cNvSpPr/>
          <p:nvPr/>
        </p:nvSpPr>
        <p:spPr>
          <a:xfrm flipH="1">
            <a:off x="1407314" y="4071938"/>
            <a:ext cx="1128717" cy="885064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70" name="Shape 1170"/>
          <p:cNvSpPr/>
          <p:nvPr/>
        </p:nvSpPr>
        <p:spPr>
          <a:xfrm flipH="1">
            <a:off x="1523400" y="4214813"/>
            <a:ext cx="1128717" cy="885064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71" name="Shape 1171"/>
          <p:cNvSpPr/>
          <p:nvPr/>
        </p:nvSpPr>
        <p:spPr>
          <a:xfrm flipH="1">
            <a:off x="3049533" y="1310885"/>
            <a:ext cx="1352282" cy="1862838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72" name="Shape 1172"/>
          <p:cNvSpPr/>
          <p:nvPr/>
        </p:nvSpPr>
        <p:spPr>
          <a:xfrm flipH="1">
            <a:off x="3156690" y="1409112"/>
            <a:ext cx="1352282" cy="1862838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73" name="Shape 1173"/>
          <p:cNvSpPr/>
          <p:nvPr/>
        </p:nvSpPr>
        <p:spPr>
          <a:xfrm flipH="1">
            <a:off x="3647822" y="2635569"/>
            <a:ext cx="2506440" cy="832834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74" name="Shape 1174"/>
          <p:cNvSpPr/>
          <p:nvPr/>
        </p:nvSpPr>
        <p:spPr>
          <a:xfrm flipH="1">
            <a:off x="3763908" y="2796304"/>
            <a:ext cx="2506440" cy="832834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75" name="Shape 1175"/>
          <p:cNvSpPr/>
          <p:nvPr/>
        </p:nvSpPr>
        <p:spPr>
          <a:xfrm flipH="1" flipV="1">
            <a:off x="3549596" y="3959535"/>
            <a:ext cx="2708570" cy="1124099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76" name="Shape 1176"/>
          <p:cNvSpPr/>
          <p:nvPr/>
        </p:nvSpPr>
        <p:spPr>
          <a:xfrm flipH="1" flipV="1">
            <a:off x="3442440" y="4093480"/>
            <a:ext cx="2708570" cy="1124099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77" name="Shape 1177"/>
          <p:cNvSpPr/>
          <p:nvPr/>
        </p:nvSpPr>
        <p:spPr>
          <a:xfrm>
            <a:off x="390018" y="4186352"/>
            <a:ext cx="162363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 u="sng">
                <a:latin typeface="+mj-lt"/>
                <a:ea typeface="+mj-ea"/>
                <a:cs typeface="+mj-cs"/>
                <a:sym typeface="Gill Sans"/>
                <a:hlinkClick r:id="rId4"/>
              </a:defRPr>
            </a:lvl1pPr>
          </a:lstStyle>
          <a:p>
            <a:pPr lvl="0">
              <a:defRPr sz="1800" u="none"/>
            </a:pPr>
            <a:r>
              <a:rPr lang="en-US" sz="1700" dirty="0" err="1" smtClean="0"/>
              <a:t>www.upenn.edu</a:t>
            </a:r>
            <a:endParaRPr sz="1700" dirty="0"/>
          </a:p>
        </p:txBody>
      </p:sp>
      <p:sp>
        <p:nvSpPr>
          <p:cNvPr id="1178" name="Shape 1178"/>
          <p:cNvSpPr/>
          <p:nvPr/>
        </p:nvSpPr>
        <p:spPr>
          <a:xfrm>
            <a:off x="752021" y="2721422"/>
            <a:ext cx="1982391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3000">
                <a:latin typeface="+mj-lt"/>
                <a:ea typeface="+mj-ea"/>
                <a:cs typeface="+mj-cs"/>
                <a:sym typeface="Gill Sans"/>
              </a:rPr>
              <a:t>recursive</a:t>
            </a:r>
          </a:p>
          <a:p>
            <a:pPr algn="ctr" defTabSz="410751">
              <a:defRPr sz="1800"/>
            </a:pPr>
            <a:r>
              <a:rPr sz="3000">
                <a:latin typeface="+mj-lt"/>
                <a:ea typeface="+mj-ea"/>
                <a:cs typeface="+mj-cs"/>
                <a:sym typeface="Gill Sans"/>
              </a:rPr>
              <a:t>resolver</a:t>
            </a:r>
          </a:p>
        </p:txBody>
      </p:sp>
      <p:sp>
        <p:nvSpPr>
          <p:cNvPr id="1179" name="Shape 1179"/>
          <p:cNvSpPr/>
          <p:nvPr/>
        </p:nvSpPr>
        <p:spPr>
          <a:xfrm>
            <a:off x="1341380" y="5357480"/>
            <a:ext cx="2330649" cy="795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3000" dirty="0">
                <a:latin typeface="+mj-lt"/>
                <a:ea typeface="+mj-ea"/>
                <a:cs typeface="+mj-cs"/>
                <a:sym typeface="Gill Sans"/>
              </a:rPr>
              <a:t>endstation</a:t>
            </a:r>
          </a:p>
          <a:p>
            <a:pPr algn="ctr" defTabSz="410751">
              <a:defRPr sz="1800"/>
            </a:pPr>
            <a:r>
              <a:rPr sz="1700" dirty="0" smtClean="0">
                <a:latin typeface="+mj-lt"/>
                <a:ea typeface="+mj-ea"/>
                <a:cs typeface="+mj-cs"/>
                <a:sym typeface="Gill Sans"/>
              </a:rPr>
              <a:t>(stub </a:t>
            </a:r>
            <a:r>
              <a:rPr sz="1700" dirty="0">
                <a:latin typeface="+mj-lt"/>
                <a:ea typeface="+mj-ea"/>
                <a:cs typeface="+mj-cs"/>
                <a:sym typeface="Gill Sans"/>
              </a:rPr>
              <a:t>resolver)</a:t>
            </a:r>
          </a:p>
        </p:txBody>
      </p:sp>
      <p:sp>
        <p:nvSpPr>
          <p:cNvPr id="1180" name="Shape 1180"/>
          <p:cNvSpPr/>
          <p:nvPr/>
        </p:nvSpPr>
        <p:spPr>
          <a:xfrm>
            <a:off x="1165912" y="4428407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1</a:t>
            </a:r>
          </a:p>
        </p:txBody>
      </p:sp>
      <p:sp>
        <p:nvSpPr>
          <p:cNvPr id="1181" name="Shape 1181"/>
          <p:cNvSpPr/>
          <p:nvPr/>
        </p:nvSpPr>
        <p:spPr>
          <a:xfrm>
            <a:off x="3050077" y="2365649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2</a:t>
            </a:r>
          </a:p>
        </p:txBody>
      </p:sp>
      <p:sp>
        <p:nvSpPr>
          <p:cNvPr id="1182" name="Shape 1182"/>
          <p:cNvSpPr/>
          <p:nvPr/>
        </p:nvSpPr>
        <p:spPr>
          <a:xfrm>
            <a:off x="4327022" y="1731641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3</a:t>
            </a:r>
          </a:p>
        </p:txBody>
      </p:sp>
      <p:sp>
        <p:nvSpPr>
          <p:cNvPr id="1183" name="Shape 1183"/>
          <p:cNvSpPr/>
          <p:nvPr/>
        </p:nvSpPr>
        <p:spPr>
          <a:xfrm>
            <a:off x="3978764" y="2821063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4</a:t>
            </a:r>
          </a:p>
        </p:txBody>
      </p:sp>
      <p:sp>
        <p:nvSpPr>
          <p:cNvPr id="1184" name="Shape 1184"/>
          <p:cNvSpPr/>
          <p:nvPr/>
        </p:nvSpPr>
        <p:spPr>
          <a:xfrm>
            <a:off x="5818280" y="2990727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5</a:t>
            </a:r>
          </a:p>
        </p:txBody>
      </p:sp>
      <p:sp>
        <p:nvSpPr>
          <p:cNvPr id="1185" name="Shape 1185"/>
          <p:cNvSpPr/>
          <p:nvPr/>
        </p:nvSpPr>
        <p:spPr>
          <a:xfrm>
            <a:off x="4327022" y="3865836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6</a:t>
            </a:r>
          </a:p>
        </p:txBody>
      </p:sp>
      <p:sp>
        <p:nvSpPr>
          <p:cNvPr id="1186" name="Shape 1186"/>
          <p:cNvSpPr/>
          <p:nvPr/>
        </p:nvSpPr>
        <p:spPr>
          <a:xfrm>
            <a:off x="2380350" y="4428407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8</a:t>
            </a:r>
          </a:p>
        </p:txBody>
      </p:sp>
      <p:sp>
        <p:nvSpPr>
          <p:cNvPr id="1187" name="Shape 1187"/>
          <p:cNvSpPr/>
          <p:nvPr/>
        </p:nvSpPr>
        <p:spPr>
          <a:xfrm>
            <a:off x="5443233" y="5035625"/>
            <a:ext cx="250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2500"/>
              <a:t>7</a:t>
            </a:r>
          </a:p>
        </p:txBody>
      </p:sp>
      <p:sp>
        <p:nvSpPr>
          <p:cNvPr id="1188" name="Shape 1188"/>
          <p:cNvSpPr/>
          <p:nvPr/>
        </p:nvSpPr>
        <p:spPr>
          <a:xfrm>
            <a:off x="139298" y="129074"/>
            <a:ext cx="1384102" cy="179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400" i="1">
                <a:latin typeface="+mj-lt"/>
                <a:ea typeface="+mj-ea"/>
                <a:cs typeface="+mj-cs"/>
                <a:sym typeface="Gill Sans"/>
              </a:rPr>
              <a:t>Recursive Resolver is prepopulated with root DNS server addresses </a:t>
            </a:r>
            <a:r>
              <a:rPr sz="1400" b="1" i="1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and the root’s public key</a:t>
            </a:r>
          </a:p>
        </p:txBody>
      </p:sp>
      <p:sp>
        <p:nvSpPr>
          <p:cNvPr id="1189" name="Shape 1189"/>
          <p:cNvSpPr/>
          <p:nvPr/>
        </p:nvSpPr>
        <p:spPr>
          <a:xfrm>
            <a:off x="3948374" y="2144594"/>
            <a:ext cx="1489931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lang="en-US" sz="1700" u="sng" dirty="0">
                <a:latin typeface="+mj-lt"/>
                <a:ea typeface="+mj-ea"/>
                <a:cs typeface="+mj-cs"/>
                <a:sym typeface="Gill Sans"/>
              </a:rPr>
              <a:t>r</a:t>
            </a:r>
            <a:r>
              <a:rPr lang="en-US" sz="1700" u="sng" dirty="0" smtClean="0">
                <a:latin typeface="+mj-lt"/>
                <a:ea typeface="+mj-ea"/>
                <a:cs typeface="+mj-cs"/>
                <a:sym typeface="Gill Sans"/>
              </a:rPr>
              <a:t>eferral to .</a:t>
            </a:r>
            <a:r>
              <a:rPr lang="en-US" sz="1700" u="sng" dirty="0" err="1" smtClean="0">
                <a:latin typeface="+mj-lt"/>
                <a:ea typeface="+mj-ea"/>
                <a:cs typeface="+mj-cs"/>
                <a:sym typeface="Gill Sans"/>
              </a:rPr>
              <a:t>edu</a:t>
            </a:r>
            <a:endParaRPr sz="1700" dirty="0">
              <a:latin typeface="+mj-lt"/>
              <a:ea typeface="+mj-ea"/>
              <a:cs typeface="+mj-cs"/>
              <a:sym typeface="Gill Sans"/>
            </a:endParaRPr>
          </a:p>
          <a:p>
            <a:pPr algn="ctr" defTabSz="410751">
              <a:defRPr sz="1800"/>
            </a:pPr>
            <a:r>
              <a:rPr sz="1700" dirty="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+ DS,RRSIG</a:t>
            </a:r>
          </a:p>
        </p:txBody>
      </p:sp>
      <p:sp>
        <p:nvSpPr>
          <p:cNvPr id="1190" name="Shape 1190"/>
          <p:cNvSpPr/>
          <p:nvPr/>
        </p:nvSpPr>
        <p:spPr>
          <a:xfrm>
            <a:off x="4520369" y="3323312"/>
            <a:ext cx="2096161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lang="en-US" sz="1700" u="sng" dirty="0">
                <a:latin typeface="+mj-lt"/>
                <a:ea typeface="+mj-ea"/>
                <a:cs typeface="+mj-cs"/>
                <a:sym typeface="Gill Sans"/>
              </a:rPr>
              <a:t>r</a:t>
            </a:r>
            <a:r>
              <a:rPr lang="en-US" sz="1700" u="sng" dirty="0" smtClean="0">
                <a:latin typeface="+mj-lt"/>
                <a:ea typeface="+mj-ea"/>
                <a:cs typeface="+mj-cs"/>
                <a:sym typeface="Gill Sans"/>
              </a:rPr>
              <a:t>eferral to </a:t>
            </a:r>
            <a:r>
              <a:rPr lang="en-US" sz="1700" u="sng" dirty="0" err="1" smtClean="0">
                <a:latin typeface="+mj-lt"/>
                <a:ea typeface="+mj-ea"/>
                <a:cs typeface="+mj-cs"/>
                <a:sym typeface="Gill Sans"/>
              </a:rPr>
              <a:t>upenn.edu</a:t>
            </a:r>
            <a:endParaRPr sz="1700" dirty="0">
              <a:latin typeface="+mj-lt"/>
              <a:ea typeface="+mj-ea"/>
              <a:cs typeface="+mj-cs"/>
              <a:sym typeface="Gill Sans"/>
            </a:endParaRPr>
          </a:p>
          <a:p>
            <a:pPr algn="ctr" defTabSz="410751">
              <a:defRPr sz="1800"/>
            </a:pPr>
            <a:r>
              <a:rPr sz="1700" dirty="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+ DS, RRSIG</a:t>
            </a:r>
          </a:p>
        </p:txBody>
      </p:sp>
      <p:sp>
        <p:nvSpPr>
          <p:cNvPr id="1191" name="Shape 1191"/>
          <p:cNvSpPr/>
          <p:nvPr/>
        </p:nvSpPr>
        <p:spPr>
          <a:xfrm>
            <a:off x="3701152" y="4769922"/>
            <a:ext cx="1502173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>
                <a:latin typeface="+mj-lt"/>
                <a:ea typeface="+mj-ea"/>
                <a:cs typeface="+mj-cs"/>
                <a:sym typeface="Gill Sans"/>
              </a:rPr>
              <a:t>answer 1.2.3.4</a:t>
            </a:r>
          </a:p>
          <a:p>
            <a:pPr algn="ctr" defTabSz="410751">
              <a:defRPr sz="1800"/>
            </a:pPr>
            <a:r>
              <a:rPr sz="17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+ RRSIG</a:t>
            </a:r>
          </a:p>
        </p:txBody>
      </p:sp>
      <p:sp>
        <p:nvSpPr>
          <p:cNvPr id="1192" name="Shape 1192"/>
          <p:cNvSpPr/>
          <p:nvPr/>
        </p:nvSpPr>
        <p:spPr>
          <a:xfrm>
            <a:off x="2015220" y="1823125"/>
            <a:ext cx="1623632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lang="en-US" sz="1700" u="sng" dirty="0" err="1" smtClean="0">
                <a:latin typeface="+mj-lt"/>
                <a:ea typeface="+mj-ea"/>
                <a:cs typeface="+mj-cs"/>
                <a:sym typeface="Gill Sans"/>
              </a:rPr>
              <a:t>www.upenn.edu</a:t>
            </a:r>
            <a:endParaRPr sz="1700" dirty="0">
              <a:latin typeface="+mj-lt"/>
              <a:ea typeface="+mj-ea"/>
              <a:cs typeface="+mj-cs"/>
              <a:sym typeface="Gill Sans"/>
            </a:endParaRPr>
          </a:p>
          <a:p>
            <a:pPr algn="ctr" defTabSz="410751">
              <a:defRPr sz="1800"/>
            </a:pPr>
            <a:r>
              <a:rPr sz="1700" dirty="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set DO bit</a:t>
            </a:r>
          </a:p>
        </p:txBody>
      </p:sp>
      <p:sp>
        <p:nvSpPr>
          <p:cNvPr id="1193" name="Shape 1193"/>
          <p:cNvSpPr/>
          <p:nvPr/>
        </p:nvSpPr>
        <p:spPr>
          <a:xfrm>
            <a:off x="508612" y="3579133"/>
            <a:ext cx="192222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FF0000"/>
                </a:solidFill>
              </a:rPr>
              <a:t>(has root’s pubkey)</a:t>
            </a:r>
          </a:p>
        </p:txBody>
      </p:sp>
      <p:sp>
        <p:nvSpPr>
          <p:cNvPr id="1194" name="Shape 1194"/>
          <p:cNvSpPr/>
          <p:nvPr/>
        </p:nvSpPr>
        <p:spPr>
          <a:xfrm>
            <a:off x="2179786" y="4774387"/>
            <a:ext cx="841761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>
                <a:latin typeface="+mj-lt"/>
                <a:ea typeface="+mj-ea"/>
                <a:cs typeface="+mj-cs"/>
                <a:sym typeface="Gill Sans"/>
              </a:rPr>
              <a:t>answer</a:t>
            </a:r>
          </a:p>
          <a:p>
            <a:pPr algn="ctr" defTabSz="410751">
              <a:defRPr sz="1800"/>
            </a:pPr>
            <a:r>
              <a:rPr sz="17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rPr>
              <a:t>+ AD bit</a:t>
            </a:r>
          </a:p>
        </p:txBody>
      </p:sp>
      <p:sp>
        <p:nvSpPr>
          <p:cNvPr id="1195" name="Shape 1195"/>
          <p:cNvSpPr/>
          <p:nvPr/>
        </p:nvSpPr>
        <p:spPr>
          <a:xfrm>
            <a:off x="6896456" y="281511"/>
            <a:ext cx="1367358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FF0000"/>
                </a:solidFill>
              </a:rPr>
              <a:t>root’s pubkey</a:t>
            </a:r>
          </a:p>
        </p:txBody>
      </p:sp>
      <p:sp>
        <p:nvSpPr>
          <p:cNvPr id="1196" name="Shape 1196"/>
          <p:cNvSpPr/>
          <p:nvPr/>
        </p:nvSpPr>
        <p:spPr>
          <a:xfrm>
            <a:off x="7825627" y="2168243"/>
            <a:ext cx="1200646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700" dirty="0" err="1">
                <a:solidFill>
                  <a:srgbClr val="FF0000"/>
                </a:solidFill>
              </a:rPr>
              <a:t>e</a:t>
            </a:r>
            <a:r>
              <a:rPr lang="en-US" sz="1700" dirty="0" err="1" smtClean="0">
                <a:solidFill>
                  <a:srgbClr val="FF0000"/>
                </a:solidFill>
              </a:rPr>
              <a:t>du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sz="1700" dirty="0" err="1" smtClean="0">
                <a:solidFill>
                  <a:srgbClr val="FF0000"/>
                </a:solidFill>
              </a:rPr>
              <a:t>pubkey</a:t>
            </a:r>
            <a:endParaRPr sz="1700" dirty="0">
              <a:solidFill>
                <a:srgbClr val="FF0000"/>
              </a:solidFill>
            </a:endParaRPr>
          </a:p>
        </p:txBody>
      </p:sp>
      <p:sp>
        <p:nvSpPr>
          <p:cNvPr id="1197" name="Shape 1197"/>
          <p:cNvSpPr/>
          <p:nvPr/>
        </p:nvSpPr>
        <p:spPr>
          <a:xfrm>
            <a:off x="7614502" y="4597118"/>
            <a:ext cx="144430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solidFill>
                  <a:srgbClr val="FF26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700" dirty="0" err="1">
                <a:solidFill>
                  <a:srgbClr val="FF0000"/>
                </a:solidFill>
              </a:rPr>
              <a:t>u</a:t>
            </a:r>
            <a:r>
              <a:rPr lang="en-US" sz="1700" dirty="0" err="1" smtClean="0">
                <a:solidFill>
                  <a:srgbClr val="FF0000"/>
                </a:solidFill>
              </a:rPr>
              <a:t>penn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sz="1700" dirty="0" err="1" smtClean="0">
                <a:solidFill>
                  <a:srgbClr val="FF0000"/>
                </a:solidFill>
              </a:rPr>
              <a:t>pubkey</a:t>
            </a:r>
            <a:endParaRPr sz="1700" dirty="0">
              <a:solidFill>
                <a:srgbClr val="FF0000"/>
              </a:solidFill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6429374" y="5954059"/>
            <a:ext cx="2392665" cy="718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ctr" defTabSz="584200">
              <a:defRPr sz="18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i="0"/>
            </a:pPr>
            <a:r>
              <a:rPr sz="1400" i="1" dirty="0"/>
              <a:t>(Also queries for DNSKEY and DS records are performed as needed)</a:t>
            </a:r>
          </a:p>
        </p:txBody>
      </p:sp>
    </p:spTree>
    <p:extLst>
      <p:ext uri="{BB962C8B-B14F-4D97-AF65-F5344CB8AC3E}">
        <p14:creationId xmlns:p14="http://schemas.microsoft.com/office/powerpoint/2010/main" val="23737283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DNSSEC: Additional DNS record types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66719"/>
              </p:ext>
            </p:extLst>
          </p:nvPr>
        </p:nvGraphicFramePr>
        <p:xfrm>
          <a:off x="854363" y="1316183"/>
          <a:ext cx="7389092" cy="447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364"/>
                <a:gridCol w="5137728"/>
              </a:tblGrid>
              <a:tr h="639684">
                <a:tc>
                  <a:txBody>
                    <a:bodyPr/>
                    <a:lstStyle/>
                    <a:p>
                      <a:r>
                        <a:rPr lang="en-US" dirty="0" smtClean="0"/>
                        <a:t>Record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639684">
                <a:tc>
                  <a:txBody>
                    <a:bodyPr/>
                    <a:lstStyle/>
                    <a:p>
                      <a:r>
                        <a:rPr lang="en-US" dirty="0" smtClean="0"/>
                        <a:t>DNSKEY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</a:t>
                      </a:r>
                      <a:r>
                        <a:rPr lang="en-US" baseline="0" dirty="0" smtClean="0"/>
                        <a:t> zone’s public key</a:t>
                      </a:r>
                      <a:endParaRPr lang="en-US" dirty="0"/>
                    </a:p>
                  </a:txBody>
                  <a:tcPr/>
                </a:tc>
              </a:tr>
              <a:tr h="639684">
                <a:tc>
                  <a:txBody>
                    <a:bodyPr/>
                    <a:lstStyle/>
                    <a:p>
                      <a:r>
                        <a:rPr lang="en-US" dirty="0" smtClean="0"/>
                        <a:t>RRSIG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 digital signature</a:t>
                      </a:r>
                      <a:r>
                        <a:rPr lang="en-US" baseline="0" dirty="0" smtClean="0"/>
                        <a:t> of record set</a:t>
                      </a:r>
                      <a:endParaRPr lang="en-US" dirty="0"/>
                    </a:p>
                  </a:txBody>
                  <a:tcPr/>
                </a:tc>
              </a:tr>
              <a:tr h="639684">
                <a:tc>
                  <a:txBody>
                    <a:bodyPr/>
                    <a:lstStyle/>
                    <a:p>
                      <a:r>
                        <a:rPr lang="en-US" dirty="0" smtClean="0"/>
                        <a:t>NSEC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 to next name in the zone</a:t>
                      </a:r>
                    </a:p>
                    <a:p>
                      <a:r>
                        <a:rPr lang="en-US" sz="1600" dirty="0" smtClean="0"/>
                        <a:t>(for</a:t>
                      </a:r>
                      <a:r>
                        <a:rPr lang="en-US" sz="1600" baseline="0" dirty="0" smtClean="0"/>
                        <a:t> authenticated denial of existence)</a:t>
                      </a:r>
                      <a:endParaRPr lang="en-US" sz="1600" dirty="0"/>
                    </a:p>
                  </a:txBody>
                  <a:tcPr/>
                </a:tc>
              </a:tr>
              <a:tr h="639684"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Delegation signer</a:t>
                      </a:r>
                    </a:p>
                    <a:p>
                      <a:r>
                        <a:rPr lang="en-US" sz="1600" dirty="0" smtClean="0"/>
                        <a:t>(signs/authenticates</a:t>
                      </a:r>
                      <a:r>
                        <a:rPr lang="en-US" sz="1600" baseline="0" dirty="0" smtClean="0"/>
                        <a:t> key for a child zone)</a:t>
                      </a:r>
                      <a:endParaRPr lang="en-US" sz="1600" dirty="0"/>
                    </a:p>
                  </a:txBody>
                  <a:tcPr/>
                </a:tc>
              </a:tr>
              <a:tr h="639684">
                <a:tc>
                  <a:txBody>
                    <a:bodyPr/>
                    <a:lstStyle/>
                    <a:p>
                      <a:r>
                        <a:rPr lang="en-US" dirty="0" smtClean="0"/>
                        <a:t>NSEC3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Enhanced version</a:t>
                      </a:r>
                      <a:r>
                        <a:rPr lang="en-US" baseline="0" dirty="0" smtClean="0"/>
                        <a:t> of NSEC</a:t>
                      </a:r>
                    </a:p>
                    <a:p>
                      <a:r>
                        <a:rPr lang="en-US" sz="1600" baseline="0" dirty="0" smtClean="0"/>
                        <a:t>(provides zone enumeration defense &amp; opt-out)</a:t>
                      </a:r>
                      <a:endParaRPr lang="en-US" sz="1600" dirty="0"/>
                    </a:p>
                  </a:txBody>
                  <a:tcPr/>
                </a:tc>
              </a:tr>
              <a:tr h="639684">
                <a:tc>
                  <a:txBody>
                    <a:bodyPr/>
                    <a:lstStyle/>
                    <a:p>
                      <a:r>
                        <a:rPr lang="en-US" dirty="0" smtClean="0"/>
                        <a:t>NSEC3PARAM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r>
                        <a:rPr lang="en-US" baseline="0" dirty="0" smtClean="0"/>
                        <a:t> for NSEC3</a:t>
                      </a:r>
                    </a:p>
                    <a:p>
                      <a:r>
                        <a:rPr lang="en-US" sz="1600" baseline="0" dirty="0" smtClean="0"/>
                        <a:t>(flags, hash, iterations, salt)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4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in a signed zone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DNSKEY records at zone apex</a:t>
            </a:r>
          </a:p>
          <a:p>
            <a:r>
              <a:rPr lang="en-US" dirty="0" smtClean="0"/>
              <a:t>One or more NSEC for each DNS name</a:t>
            </a:r>
          </a:p>
          <a:p>
            <a:r>
              <a:rPr lang="en-US" dirty="0" smtClean="0"/>
              <a:t>One or more RRSIG (signature) for each RR Set</a:t>
            </a:r>
          </a:p>
          <a:p>
            <a:r>
              <a:rPr lang="en-US" dirty="0" smtClean="0"/>
              <a:t>One or more DS records (in parent zone) for every secure delegation to a child zone</a:t>
            </a:r>
          </a:p>
          <a:p>
            <a:endParaRPr lang="en-US" dirty="0"/>
          </a:p>
          <a:p>
            <a:r>
              <a:rPr lang="en-US" dirty="0" smtClean="0"/>
              <a:t>Exceptions: non-authoritative data like delegation NS record sets and glue records do not have signatures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6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/>
          <p:nvPr/>
        </p:nvSpPr>
        <p:spPr>
          <a:xfrm>
            <a:off x="599867" y="695426"/>
            <a:ext cx="8152805" cy="5458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1600" dirty="0">
                <a:latin typeface="Courier"/>
                <a:ea typeface="Courier"/>
                <a:cs typeface="Courier"/>
                <a:sym typeface="Courier"/>
              </a:rPr>
              <a:t>$ dig </a:t>
            </a:r>
            <a:r>
              <a:rPr sz="1600" b="1" dirty="0">
                <a:latin typeface="Courier"/>
                <a:ea typeface="Courier"/>
                <a:cs typeface="Courier"/>
                <a:sym typeface="Courier"/>
              </a:rPr>
              <a:t>jabber.upenn.edu A</a:t>
            </a:r>
            <a:endParaRPr sz="16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endParaRPr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;; -&gt;&gt;HEADER&lt;&lt;- opcode: QUERY, status: </a:t>
            </a:r>
            <a:r>
              <a:rPr sz="1400" b="1" dirty="0">
                <a:latin typeface="Courier"/>
                <a:ea typeface="Courier"/>
                <a:cs typeface="Courier"/>
                <a:sym typeface="Courier"/>
              </a:rPr>
              <a:t>NOERROR</a:t>
            </a: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, id: 337</a:t>
            </a:r>
          </a:p>
          <a:p>
            <a:pPr defTabSz="410751">
              <a:defRPr sz="1800"/>
            </a:pPr>
            <a:endParaRPr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;; QUESTION SECTION: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;jabber.upenn.edu.		IN	A</a:t>
            </a:r>
          </a:p>
          <a:p>
            <a:pPr defTabSz="410751">
              <a:defRPr sz="1800"/>
            </a:pPr>
            <a:endParaRPr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;; ANSWER SECTION:</a:t>
            </a:r>
          </a:p>
          <a:p>
            <a:pPr defTabSz="410751">
              <a:defRPr sz="1800"/>
            </a:pPr>
            <a:r>
              <a:rPr sz="1400" b="1" dirty="0">
                <a:latin typeface="Courier"/>
                <a:ea typeface="Courier"/>
                <a:cs typeface="Courier"/>
                <a:sym typeface="Courier"/>
              </a:rPr>
              <a:t>jabber.upenn.edu.	   86400	  IN	  A	    128.91.2.172</a:t>
            </a:r>
          </a:p>
          <a:p>
            <a:pPr defTabSz="410751">
              <a:defRPr sz="1800"/>
            </a:pPr>
            <a:endParaRPr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;; AUTHORITY SECTION: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upenn.edu.		   86400	  IN	  NS    sns-pb.isc.org.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upenn.edu.		   86400	  IN  NS	    adns3.upenn.edu.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upenn.edu.		   86400	  IN	  NS	    adns2.upenn.edu.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upenn.edu.		   86400	  IN	  NS	    adns1.upenn.edu.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upenn.edu.		   86400	  IN  NS	    dns2.udel.edu.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upenn.edu.		   86400	  IN	  NS	    dns1.udel.edu.</a:t>
            </a:r>
          </a:p>
          <a:p>
            <a:pPr defTabSz="410751">
              <a:defRPr sz="1800"/>
            </a:pPr>
            <a:endParaRPr sz="14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;; ADDITIONAL SECTION: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adns1.upenn.edu.	   81904	  IN	  A	     128.91.3.128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adns1.upenn.edu.	   81904	  IN	  AAAA	 2607:f470:1001::1:a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adns2.upenn.edu.	   81904	  IN	  A	     128.91.254.22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adns2.upenn.edu.	   81904	  IN	  AAAA	 2607:f470:1002::2:3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adns3.upenn.edu.	   81904	  IN	  A	     128.91.251.33</a:t>
            </a:r>
          </a:p>
          <a:p>
            <a:pPr defTabSz="410751">
              <a:defRPr sz="1800"/>
            </a:pPr>
            <a:r>
              <a:rPr sz="1400" dirty="0">
                <a:latin typeface="Courier"/>
                <a:ea typeface="Courier"/>
                <a:cs typeface="Courier"/>
                <a:sym typeface="Courier"/>
              </a:rPr>
              <a:t>adns3.upenn.edu.	   81904	  IN	  AAAA	 2607:f470:1003::3:c</a:t>
            </a:r>
          </a:p>
        </p:txBody>
      </p:sp>
      <p:sp>
        <p:nvSpPr>
          <p:cNvPr id="969" name="Shape 9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45</a:t>
            </a:fld>
            <a:endParaRPr/>
          </a:p>
        </p:txBody>
      </p:sp>
      <p:sp>
        <p:nvSpPr>
          <p:cNvPr id="970" name="Shape 970"/>
          <p:cNvSpPr/>
          <p:nvPr/>
        </p:nvSpPr>
        <p:spPr>
          <a:xfrm>
            <a:off x="482202" y="2449986"/>
            <a:ext cx="6791433" cy="312539"/>
          </a:xfrm>
          <a:prstGeom prst="roundRect">
            <a:avLst>
              <a:gd name="adj" fmla="val 42857"/>
            </a:avLst>
          </a:prstGeom>
          <a:solidFill>
            <a:srgbClr val="FF2600">
              <a:alpha val="43000"/>
            </a:srgbClr>
          </a:solidFill>
          <a:ln w="25400">
            <a:solidFill>
              <a:srgbClr val="000000">
                <a:alpha val="43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71" name="Shape 971"/>
          <p:cNvSpPr/>
          <p:nvPr/>
        </p:nvSpPr>
        <p:spPr>
          <a:xfrm flipV="1">
            <a:off x="5728216" y="1960551"/>
            <a:ext cx="1205968" cy="429799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72" name="Shape 972"/>
          <p:cNvSpPr/>
          <p:nvPr/>
        </p:nvSpPr>
        <p:spPr>
          <a:xfrm>
            <a:off x="6761332" y="1590953"/>
            <a:ext cx="1489718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>
                <a:latin typeface="+mj-lt"/>
                <a:ea typeface="+mj-ea"/>
                <a:cs typeface="+mj-cs"/>
                <a:sym typeface="Gill Sans"/>
              </a:rPr>
              <a:t>RRset  without</a:t>
            </a:r>
          </a:p>
          <a:p>
            <a:pPr algn="ctr" defTabSz="410751">
              <a:defRPr sz="1800"/>
            </a:pPr>
            <a:r>
              <a:rPr sz="1700">
                <a:latin typeface="+mj-lt"/>
                <a:ea typeface="+mj-ea"/>
                <a:cs typeface="+mj-cs"/>
                <a:sym typeface="Gill Sans"/>
              </a:rPr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7262353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/>
          <p:nvPr/>
        </p:nvSpPr>
        <p:spPr>
          <a:xfrm>
            <a:off x="492711" y="387648"/>
            <a:ext cx="8152805" cy="607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1500" b="1" dirty="0">
                <a:latin typeface="Courier"/>
                <a:ea typeface="Courier"/>
                <a:cs typeface="Courier"/>
                <a:sym typeface="Courier"/>
              </a:rPr>
              <a:t>$ dig jabber.upenn.edu A +dnssec</a:t>
            </a:r>
          </a:p>
          <a:p>
            <a:pPr defTabSz="410751">
              <a:defRPr sz="1800"/>
            </a:pPr>
            <a:endParaRPr sz="13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;; -&gt;&gt;HEADER&lt;&lt;- opcode: QUERY, status: </a:t>
            </a: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NOERROR</a:t>
            </a: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, id: 690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;; flags: qr aa rd </a:t>
            </a: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ad</a:t>
            </a: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 QUERY: 1, ANSWER: 2, AUTHORITY: 5, ADDITIONAL: 7</a:t>
            </a:r>
          </a:p>
          <a:p>
            <a:pPr defTabSz="410751">
              <a:defRPr sz="1800"/>
            </a:pPr>
            <a:endParaRPr sz="13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;; OPT PSEUDOSECTION: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 </a:t>
            </a: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EDNS</a:t>
            </a: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: version: </a:t>
            </a: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0</a:t>
            </a: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, flags: </a:t>
            </a: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do</a:t>
            </a: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 udp: 4096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;; QUESTION SECTION: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;jabber.upenn.edu.      IN A</a:t>
            </a:r>
          </a:p>
          <a:p>
            <a:pPr defTabSz="410751">
              <a:defRPr sz="1800"/>
            </a:pPr>
            <a:endParaRPr sz="1300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;; ANSWER SECTION:</a:t>
            </a:r>
          </a:p>
          <a:p>
            <a:pPr defTabSz="410751">
              <a:defRPr sz="1800"/>
            </a:pP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jabber.upenn.edu.	       86400 IN A 128.91.2.172</a:t>
            </a:r>
          </a:p>
          <a:p>
            <a:pPr defTabSz="410751">
              <a:defRPr sz="1800"/>
            </a:pP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jabber.upenn.edu.	       86400 IN RRSIG A 5 3 86400 (</a:t>
            </a:r>
          </a:p>
          <a:p>
            <a:pPr defTabSz="410751">
              <a:defRPr sz="1800"/>
            </a:pP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				                20140909070510 20140810061231 50475 upenn.edu.</a:t>
            </a:r>
          </a:p>
          <a:p>
            <a:pPr defTabSz="410751">
              <a:defRPr sz="1800"/>
            </a:pP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				                jFElfhdkNeWsIwEZcV/n2nt9T2KXKogYYtyemVEf3X4l</a:t>
            </a:r>
          </a:p>
          <a:p>
            <a:pPr defTabSz="410751">
              <a:defRPr sz="1800"/>
            </a:pP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				                4nbhyXGvFdGEtmDS9cVl3RgiwwUVaY78jaz7cQPX2lc3</a:t>
            </a:r>
          </a:p>
          <a:p>
            <a:pPr defTabSz="410751">
              <a:defRPr sz="1800"/>
            </a:pP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				                raYDrLY3irRh1NSbt9v/esF4SI06KwRmhTv3Z2GBVP+C</a:t>
            </a:r>
          </a:p>
          <a:p>
            <a:pPr defTabSz="410751">
              <a:defRPr sz="1800"/>
            </a:pP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				                jFkMLJnN1dFBEa2UHzFzIk7cKoQcdmEdbiDJ3Ag= )</a:t>
            </a:r>
          </a:p>
          <a:p>
            <a:pPr defTabSz="410751">
              <a:defRPr sz="1800"/>
            </a:pPr>
            <a:endParaRPr sz="1300" b="1" dirty="0">
              <a:latin typeface="Courier"/>
              <a:ea typeface="Courier"/>
              <a:cs typeface="Courier"/>
              <a:sym typeface="Courier"/>
            </a:endParaRP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;; AUTHORITY SECTION: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upenn.edu.              86400 IN NS dns1.udel.edu.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upenn.edu.              86400 IN NS noc3.dccs.upenn.edu.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upenn.edu.              86400 IN NS dns2.udel.edu.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upenn.edu.              86400 IN NS noc2.dccs.upenn.edu.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upenn.edu.              86400 IN </a:t>
            </a:r>
            <a:r>
              <a:rPr sz="1300" b="1" dirty="0">
                <a:latin typeface="Courier"/>
                <a:ea typeface="Courier"/>
                <a:cs typeface="Courier"/>
                <a:sym typeface="Courier"/>
              </a:rPr>
              <a:t>RRSIG</a:t>
            </a: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 NS 5 2 86400 20140919232217 (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                                20140819223616 50475 upenn.edu.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                                WWpT4uD9p5zORM+2O7pRZ46+Qo3cHj9tnjxH62Xt9QBR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                                yu9V7+3ihlIM1HCd9kjsddskT8GJ+5hEzykB8fPIjSli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                                bqG6hCnCccGdTsGzmPoGdlz95H7Nf2yfrlGLAcSCix6I</a:t>
            </a:r>
          </a:p>
          <a:p>
            <a:pPr defTabSz="410751">
              <a:defRPr sz="1800"/>
            </a:pPr>
            <a:r>
              <a:rPr sz="1300" dirty="0">
                <a:latin typeface="Courier"/>
                <a:ea typeface="Courier"/>
                <a:cs typeface="Courier"/>
                <a:sym typeface="Courier"/>
              </a:rPr>
              <a:t>                                EJb8Aj4+OW9Zq1dmeZrnJDXSzm8joQg5+IlkzR4= )</a:t>
            </a:r>
          </a:p>
        </p:txBody>
      </p:sp>
      <p:sp>
        <p:nvSpPr>
          <p:cNvPr id="975" name="Shape 975"/>
          <p:cNvSpPr/>
          <p:nvPr/>
        </p:nvSpPr>
        <p:spPr>
          <a:xfrm>
            <a:off x="392906" y="2424728"/>
            <a:ext cx="7920633" cy="1777008"/>
          </a:xfrm>
          <a:prstGeom prst="roundRect">
            <a:avLst>
              <a:gd name="adj" fmla="val 7538"/>
            </a:avLst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76" name="Shape 976"/>
          <p:cNvSpPr/>
          <p:nvPr/>
        </p:nvSpPr>
        <p:spPr>
          <a:xfrm>
            <a:off x="3123223" y="1625203"/>
            <a:ext cx="375047" cy="383977"/>
          </a:xfrm>
          <a:prstGeom prst="roundRect">
            <a:avLst>
              <a:gd name="adj" fmla="val 35714"/>
            </a:avLst>
          </a:prstGeom>
          <a:solidFill>
            <a:srgbClr val="FF2600">
              <a:alpha val="43000"/>
            </a:srgbClr>
          </a:solidFill>
          <a:ln w="25400">
            <a:solidFill>
              <a:srgbClr val="000000">
                <a:alpha val="43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77" name="Shape 977"/>
          <p:cNvSpPr/>
          <p:nvPr/>
        </p:nvSpPr>
        <p:spPr>
          <a:xfrm>
            <a:off x="2312789" y="1035844"/>
            <a:ext cx="375047" cy="383977"/>
          </a:xfrm>
          <a:prstGeom prst="roundRect">
            <a:avLst>
              <a:gd name="adj" fmla="val 35714"/>
            </a:avLst>
          </a:prstGeom>
          <a:solidFill>
            <a:srgbClr val="FF2600">
              <a:alpha val="43000"/>
            </a:srgbClr>
          </a:solidFill>
          <a:ln w="25400">
            <a:solidFill>
              <a:srgbClr val="000000">
                <a:alpha val="43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78" name="Shape 978"/>
          <p:cNvSpPr/>
          <p:nvPr/>
        </p:nvSpPr>
        <p:spPr>
          <a:xfrm flipV="1">
            <a:off x="2651710" y="488984"/>
            <a:ext cx="3773540" cy="722528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79" name="Shape 979"/>
          <p:cNvSpPr/>
          <p:nvPr/>
        </p:nvSpPr>
        <p:spPr>
          <a:xfrm flipV="1">
            <a:off x="3405909" y="1900389"/>
            <a:ext cx="1590513" cy="5669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80" name="Shape 980"/>
          <p:cNvSpPr/>
          <p:nvPr/>
        </p:nvSpPr>
        <p:spPr>
          <a:xfrm>
            <a:off x="4958213" y="1700836"/>
            <a:ext cx="1731891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700" dirty="0"/>
              <a:t>DNSSEC Ok flag</a:t>
            </a:r>
          </a:p>
        </p:txBody>
      </p:sp>
      <p:sp>
        <p:nvSpPr>
          <p:cNvPr id="981" name="Shape 981"/>
          <p:cNvSpPr/>
          <p:nvPr/>
        </p:nvSpPr>
        <p:spPr>
          <a:xfrm>
            <a:off x="6474577" y="284079"/>
            <a:ext cx="1926480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700"/>
              <a:t>Authenticated Data</a:t>
            </a:r>
          </a:p>
        </p:txBody>
      </p:sp>
      <p:sp>
        <p:nvSpPr>
          <p:cNvPr id="982" name="Shape 982"/>
          <p:cNvSpPr/>
          <p:nvPr/>
        </p:nvSpPr>
        <p:spPr>
          <a:xfrm flipV="1">
            <a:off x="7134412" y="1809240"/>
            <a:ext cx="503518" cy="652427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83" name="Shape 983"/>
          <p:cNvSpPr/>
          <p:nvPr/>
        </p:nvSpPr>
        <p:spPr>
          <a:xfrm>
            <a:off x="7539811" y="1252709"/>
            <a:ext cx="1008285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>
              <a:defRPr sz="1800"/>
            </a:pPr>
            <a:r>
              <a:rPr sz="1700" dirty="0">
                <a:latin typeface="+mj-lt"/>
                <a:ea typeface="+mj-ea"/>
                <a:cs typeface="+mj-cs"/>
                <a:sym typeface="Gill Sans"/>
              </a:rPr>
              <a:t>Answer &amp;</a:t>
            </a:r>
          </a:p>
          <a:p>
            <a:pPr algn="ctr" defTabSz="410751">
              <a:defRPr sz="1800"/>
            </a:pPr>
            <a:r>
              <a:rPr sz="1700" dirty="0">
                <a:latin typeface="+mj-lt"/>
                <a:ea typeface="+mj-ea"/>
                <a:cs typeface="+mj-cs"/>
                <a:sym typeface="Gill Sans"/>
              </a:rPr>
              <a:t>Signature</a:t>
            </a:r>
          </a:p>
        </p:txBody>
      </p:sp>
      <p:sp>
        <p:nvSpPr>
          <p:cNvPr id="984" name="Shape 984"/>
          <p:cNvSpPr/>
          <p:nvPr/>
        </p:nvSpPr>
        <p:spPr>
          <a:xfrm>
            <a:off x="3749833" y="2857500"/>
            <a:ext cx="4572000" cy="1330523"/>
          </a:xfrm>
          <a:prstGeom prst="roundRect">
            <a:avLst>
              <a:gd name="adj" fmla="val 10067"/>
            </a:avLst>
          </a:prstGeom>
          <a:solidFill>
            <a:srgbClr val="FF2600">
              <a:alpha val="43000"/>
            </a:srgbClr>
          </a:solidFill>
          <a:ln w="25400">
            <a:solidFill>
              <a:srgbClr val="000000">
                <a:alpha val="43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85" name="Shape 985"/>
          <p:cNvSpPr/>
          <p:nvPr/>
        </p:nvSpPr>
        <p:spPr>
          <a:xfrm>
            <a:off x="3673165" y="5250656"/>
            <a:ext cx="4411266" cy="1223367"/>
          </a:xfrm>
          <a:prstGeom prst="roundRect">
            <a:avLst>
              <a:gd name="adj" fmla="val 10949"/>
            </a:avLst>
          </a:prstGeom>
          <a:solidFill>
            <a:srgbClr val="FF2600">
              <a:alpha val="43000"/>
            </a:srgbClr>
          </a:solidFill>
          <a:ln w="25400">
            <a:solidFill>
              <a:srgbClr val="000000">
                <a:alpha val="43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267383" y="5896387"/>
            <a:ext cx="253143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700"/>
              <a:t>(Algorithm 5: RSA-SHA1)</a:t>
            </a:r>
          </a:p>
        </p:txBody>
      </p:sp>
    </p:spTree>
    <p:extLst>
      <p:ext uri="{BB962C8B-B14F-4D97-AF65-F5344CB8AC3E}">
        <p14:creationId xmlns:p14="http://schemas.microsoft.com/office/powerpoint/2010/main" val="28031873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Deployment 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very</a:t>
            </a:r>
            <a:r>
              <a:rPr lang="en-US" dirty="0" smtClean="0"/>
              <a:t> brief overview of DNSSEC deployment in the Internet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0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Brief DNSSEC Deployment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8991"/>
            <a:ext cx="8328891" cy="5610731"/>
          </a:xfrm>
        </p:spPr>
        <p:txBody>
          <a:bodyPr/>
          <a:lstStyle/>
          <a:p>
            <a:r>
              <a:rPr lang="en-US" dirty="0" smtClean="0"/>
              <a:t>DNS Root was signed in July 2010</a:t>
            </a:r>
          </a:p>
          <a:p>
            <a:r>
              <a:rPr lang="en-US" dirty="0" smtClean="0"/>
              <a:t>Many TLDs signed: .COM, .NET, .EDU, .ORG, .GOV, etc.</a:t>
            </a:r>
            <a:r>
              <a:rPr lang="en-US" sz="1800" baseline="30000" dirty="0" smtClean="0"/>
              <a:t>[1]</a:t>
            </a:r>
          </a:p>
          <a:p>
            <a:pPr lvl="1"/>
            <a:r>
              <a:rPr lang="en-US" dirty="0" smtClean="0"/>
              <a:t>All TLDs: 543 of 726 (74.8%), as of October 2014</a:t>
            </a:r>
          </a:p>
          <a:p>
            <a:pPr lvl="1"/>
            <a:r>
              <a:rPr lang="en-US" dirty="0" err="1" smtClean="0"/>
              <a:t>ccTLDs</a:t>
            </a:r>
            <a:r>
              <a:rPr lang="en-US" dirty="0" smtClean="0"/>
              <a:t>: 102 of 286 (36%)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gTLDs</a:t>
            </a:r>
            <a:r>
              <a:rPr lang="en-US" dirty="0" smtClean="0"/>
              <a:t>: all are signed (418 of 418)</a:t>
            </a:r>
          </a:p>
          <a:p>
            <a:r>
              <a:rPr lang="en-US" dirty="0" smtClean="0"/>
              <a:t>Reverse trees (in-</a:t>
            </a:r>
            <a:r>
              <a:rPr lang="en-US" dirty="0" err="1" smtClean="0"/>
              <a:t>addr.arpa</a:t>
            </a:r>
            <a:r>
              <a:rPr lang="en-US" dirty="0" smtClean="0"/>
              <a:t> and ip6.arpa) are signed</a:t>
            </a:r>
          </a:p>
          <a:p>
            <a:r>
              <a:rPr lang="en-US" dirty="0" smtClean="0"/>
              <a:t>Levels beneath TLDs are where more needs to be done</a:t>
            </a:r>
          </a:p>
          <a:p>
            <a:pPr lvl="1"/>
            <a:r>
              <a:rPr lang="en-US" dirty="0" smtClean="0"/>
              <a:t>US .GOV federal: ~ 82% </a:t>
            </a:r>
            <a:r>
              <a:rPr lang="en-US" baseline="30000" dirty="0" smtClean="0"/>
              <a:t>[2] </a:t>
            </a:r>
            <a:r>
              <a:rPr lang="en-US" dirty="0" smtClean="0"/>
              <a:t>(Oct 2014) – FISMA OMB Mandate</a:t>
            </a:r>
          </a:p>
          <a:p>
            <a:pPr lvl="1"/>
            <a:r>
              <a:rPr lang="en-US" dirty="0" smtClean="0"/>
              <a:t>Internet2 Higher Ed members: 27 of ~ 266 (10.2%)</a:t>
            </a:r>
            <a:r>
              <a:rPr lang="en-US" baseline="30000" dirty="0"/>
              <a:t> [1]</a:t>
            </a:r>
            <a:endParaRPr lang="en-US" dirty="0" smtClean="0"/>
          </a:p>
          <a:p>
            <a:pPr lvl="1"/>
            <a:r>
              <a:rPr lang="en-US" dirty="0" smtClean="0"/>
              <a:t>.NL (Netherlands) has over 1.8 million signed delegations</a:t>
            </a:r>
            <a:r>
              <a:rPr lang="en-US" baseline="30000" dirty="0" smtClean="0"/>
              <a:t>[3]</a:t>
            </a:r>
            <a:endParaRPr lang="en-US" dirty="0" smtClean="0"/>
          </a:p>
          <a:p>
            <a:pPr lvl="1"/>
            <a:r>
              <a:rPr lang="en-US" dirty="0"/>
              <a:t>.COM has </a:t>
            </a:r>
            <a:r>
              <a:rPr lang="en-US" dirty="0" smtClean="0"/>
              <a:t>384,100 signed delegations (0.33%)</a:t>
            </a:r>
            <a:r>
              <a:rPr lang="en-US" sz="1800" baseline="30000" dirty="0" smtClean="0"/>
              <a:t>[4]</a:t>
            </a:r>
            <a:endParaRPr lang="en-US" sz="18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11598" y="5951024"/>
            <a:ext cx="576649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[1</a:t>
            </a:r>
            <a:r>
              <a:rPr lang="en-US" sz="1000" dirty="0" smtClean="0">
                <a:latin typeface="+mj-lt"/>
              </a:rPr>
              <a:t>] </a:t>
            </a:r>
            <a:r>
              <a:rPr lang="en-US" sz="1050" dirty="0">
                <a:solidFill>
                  <a:srgbClr val="FB0007"/>
                </a:solidFill>
                <a:latin typeface="+mj-lt"/>
                <a:hlinkClick r:id="rId3"/>
              </a:rPr>
              <a:t>http://www.huque.com/app/dnsstat/</a:t>
            </a:r>
            <a:endParaRPr lang="en-US" sz="1050" dirty="0" smtClean="0">
              <a:latin typeface="+mj-lt"/>
            </a:endParaRPr>
          </a:p>
          <a:p>
            <a:r>
              <a:rPr lang="en-US" sz="1000" dirty="0" smtClean="0"/>
              <a:t>[2</a:t>
            </a:r>
            <a:r>
              <a:rPr lang="en-US" sz="1000" dirty="0"/>
              <a:t>] </a:t>
            </a:r>
            <a:r>
              <a:rPr lang="en-US" sz="1000" dirty="0">
                <a:hlinkClick r:id="rId4"/>
              </a:rPr>
              <a:t>http://la51.icann.org/en/schedule/wed-dnssec/presentation-dnssec-deployment-gov-15oct14-</a:t>
            </a:r>
            <a:r>
              <a:rPr lang="en-US" sz="1000" dirty="0" smtClean="0">
                <a:hlinkClick r:id="rId4"/>
              </a:rPr>
              <a:t>en</a:t>
            </a:r>
            <a:endParaRPr lang="en-US" sz="1000" dirty="0" smtClean="0"/>
          </a:p>
          <a:p>
            <a:r>
              <a:rPr lang="en-US" sz="1000" dirty="0" smtClean="0"/>
              <a:t>[3]</a:t>
            </a:r>
            <a:r>
              <a:rPr lang="en-US" sz="1000" dirty="0"/>
              <a:t> </a:t>
            </a:r>
            <a:r>
              <a:rPr lang="en-US" sz="1000" dirty="0" smtClean="0">
                <a:hlinkClick r:id="rId5"/>
              </a:rPr>
              <a:t>https</a:t>
            </a:r>
            <a:r>
              <a:rPr lang="en-US" sz="1000" dirty="0">
                <a:hlinkClick r:id="rId5"/>
              </a:rPr>
              <a:t>://xs.powerdns.com/dnssec-nl-graph/</a:t>
            </a:r>
            <a:endParaRPr lang="en-US" sz="1000" dirty="0" smtClean="0"/>
          </a:p>
          <a:p>
            <a:r>
              <a:rPr lang="en-US" sz="1000" dirty="0" smtClean="0"/>
              <a:t>[4] </a:t>
            </a:r>
            <a:r>
              <a:rPr lang="en-US" sz="1000" dirty="0" smtClean="0">
                <a:hlinkClick r:id="rId6"/>
              </a:rPr>
              <a:t>http</a:t>
            </a:r>
            <a:r>
              <a:rPr lang="en-US" sz="1000" dirty="0">
                <a:hlinkClick r:id="rId6"/>
              </a:rPr>
              <a:t>://www.statdns.com</a:t>
            </a:r>
            <a:r>
              <a:rPr lang="en-US" sz="1000" dirty="0" smtClean="0">
                <a:hlinkClick r:id="rId6"/>
              </a:rPr>
              <a:t>/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7"/>
              </a:rPr>
              <a:t>http</a:t>
            </a:r>
            <a:r>
              <a:rPr lang="en-US" sz="1000" dirty="0">
                <a:hlinkClick r:id="rId7"/>
              </a:rPr>
              <a:t>://scoreboard.verisignlabs.com/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28805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DNSSEC Validation by resolvers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Gov</a:t>
            </a:r>
            <a:r>
              <a:rPr lang="en-US" dirty="0" smtClean="0"/>
              <a:t> FISMA IT security policy DNSSEC validation mandate (Spring 2014)</a:t>
            </a:r>
          </a:p>
          <a:p>
            <a:r>
              <a:rPr lang="en-US" dirty="0" smtClean="0"/>
              <a:t>Some very large DNS resolver services are doing DNSSEC validation:</a:t>
            </a:r>
          </a:p>
          <a:p>
            <a:pPr lvl="1"/>
            <a:r>
              <a:rPr lang="en-US" dirty="0" smtClean="0"/>
              <a:t>Google Public DNS (free; very widely used)</a:t>
            </a:r>
          </a:p>
          <a:p>
            <a:pPr lvl="1"/>
            <a:r>
              <a:rPr lang="en-US" dirty="0" smtClean="0"/>
              <a:t>Comcast DNS:  ~18.1 million subscriber homes </a:t>
            </a:r>
            <a:r>
              <a:rPr lang="en-US" sz="1800" baseline="30000" dirty="0" smtClean="0"/>
              <a:t>[5]</a:t>
            </a:r>
          </a:p>
          <a:p>
            <a:r>
              <a:rPr lang="en-US" dirty="0" smtClean="0"/>
              <a:t>A number of US R&amp;E institutions and NRENs</a:t>
            </a:r>
          </a:p>
          <a:p>
            <a:r>
              <a:rPr lang="en-US" dirty="0" smtClean="0"/>
              <a:t>Worldwide there is substantial amount of validation, as measured by APNIC</a:t>
            </a:r>
          </a:p>
          <a:p>
            <a:pPr lvl="1"/>
            <a:r>
              <a:rPr lang="en-US" dirty="0" smtClean="0"/>
              <a:t>Roughly ¼ of DNS queries by resolvers in the US perform DNSSEC validation (and see map on next slide) </a:t>
            </a:r>
            <a:r>
              <a:rPr lang="en-US" baseline="30000" dirty="0" smtClean="0"/>
              <a:t>[6]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0138" y="5847119"/>
            <a:ext cx="5904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[5</a:t>
            </a:r>
            <a:r>
              <a:rPr lang="en-US" sz="1000" dirty="0">
                <a:latin typeface="+mj-lt"/>
              </a:rPr>
              <a:t>] </a:t>
            </a:r>
            <a:r>
              <a:rPr lang="en-US" sz="1000" dirty="0">
                <a:latin typeface="+mj-lt"/>
                <a:hlinkClick r:id="rId2"/>
              </a:rPr>
              <a:t>http://www.internetsociety.org/deploy360/resources/case-study-comcasts-dnssec-implementation</a:t>
            </a:r>
            <a:r>
              <a:rPr lang="en-US" sz="1000" dirty="0" smtClean="0">
                <a:latin typeface="+mj-lt"/>
                <a:hlinkClick r:id="rId2"/>
              </a:rPr>
              <a:t>/</a:t>
            </a:r>
            <a:endParaRPr lang="en-US" sz="1000" dirty="0" smtClean="0">
              <a:latin typeface="+mj-lt"/>
            </a:endParaRPr>
          </a:p>
          <a:p>
            <a:r>
              <a:rPr lang="en-US" sz="1000" dirty="0" smtClean="0"/>
              <a:t>[6</a:t>
            </a:r>
            <a:r>
              <a:rPr lang="en-US" sz="1000" dirty="0"/>
              <a:t>] </a:t>
            </a:r>
            <a:r>
              <a:rPr lang="en-US" sz="1000" dirty="0">
                <a:hlinkClick r:id="rId3"/>
              </a:rPr>
              <a:t>http://gronggrong.rand.apnic.net/cgi-bin/</a:t>
            </a:r>
            <a:r>
              <a:rPr lang="en-US" sz="1000" dirty="0" smtClean="0">
                <a:hlinkClick r:id="rId3"/>
              </a:rPr>
              <a:t>worldmap</a:t>
            </a:r>
            <a:endParaRPr lang="en-US" sz="1000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27391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TLS and the Internet PKI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795"/>
            <a:ext cx="8229600" cy="5255490"/>
          </a:xfrm>
        </p:spPr>
        <p:txBody>
          <a:bodyPr/>
          <a:lstStyle/>
          <a:p>
            <a:r>
              <a:rPr lang="en-US" dirty="0" smtClean="0"/>
              <a:t>A very large number of security protocols authenticate server names with SSL/TLS certificates</a:t>
            </a:r>
          </a:p>
          <a:p>
            <a:pPr lvl="1"/>
            <a:r>
              <a:rPr lang="en-US" dirty="0" smtClean="0"/>
              <a:t>TLS, </a:t>
            </a:r>
            <a:r>
              <a:rPr lang="en-US" dirty="0" err="1" smtClean="0"/>
              <a:t>IPsec</a:t>
            </a:r>
            <a:r>
              <a:rPr lang="en-US" dirty="0" smtClean="0"/>
              <a:t>, HTTPS, SIPS, SMTP, IMAP, XMPP, …</a:t>
            </a:r>
          </a:p>
          <a:p>
            <a:r>
              <a:rPr lang="en-US" dirty="0" smtClean="0"/>
              <a:t>These certificates are issued and signed by the Internet PKI, composed of a set of globally trusted public Certification Authorities (CAs)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1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DNSSEC Validation map (from APNIC)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6362" y="6381946"/>
            <a:ext cx="374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gronggrong.rand.apnic.net</a:t>
            </a:r>
            <a:r>
              <a:rPr lang="en-US" sz="1400" dirty="0"/>
              <a:t>/</a:t>
            </a:r>
            <a:r>
              <a:rPr lang="en-US" sz="1400" dirty="0" err="1"/>
              <a:t>cgi</a:t>
            </a:r>
            <a:r>
              <a:rPr lang="en-US" sz="1400" dirty="0"/>
              <a:t>-bin/</a:t>
            </a:r>
            <a:r>
              <a:rPr lang="en-US" sz="1400" dirty="0" err="1"/>
              <a:t>world</a:t>
            </a:r>
            <a:r>
              <a:rPr lang="en-US" sz="1400" b="1" dirty="0" err="1"/>
              <a:t>map</a:t>
            </a:r>
            <a:endParaRPr lang="en-US" sz="1400" dirty="0" smtClean="0"/>
          </a:p>
        </p:txBody>
      </p:sp>
      <p:pic>
        <p:nvPicPr>
          <p:cNvPr id="4" name="Picture 3" descr="validation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043"/>
            <a:ext cx="9144000" cy="54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Melinda Shore</a:t>
            </a:r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m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elinda.shore@nomountain.net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Allison </a:t>
            </a:r>
            <a:r>
              <a:rPr lang="en-US" dirty="0" err="1" smtClean="0"/>
              <a:t>Mankin</a:t>
            </a:r>
            <a:endParaRPr lang="en-US" dirty="0" smtClean="0"/>
          </a:p>
          <a:p>
            <a:r>
              <a:rPr lang="en-US" dirty="0" smtClean="0">
                <a:solidFill>
                  <a:srgbClr val="FFFFFF"/>
                </a:solidFill>
                <a:hlinkClick r:id="rId3"/>
              </a:rPr>
              <a:t>amankin@verisign.com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889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5444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5667" y="65898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556" y="651933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>
              <a:solidFill>
                <a:srgbClr val="0000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570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CA model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need to trust a large number of global Certification </a:t>
            </a:r>
            <a:r>
              <a:rPr lang="en-US" dirty="0"/>
              <a:t>A</a:t>
            </a:r>
            <a:r>
              <a:rPr lang="en-US" dirty="0" smtClean="0"/>
              <a:t>uthorities (CA)</a:t>
            </a:r>
          </a:p>
          <a:p>
            <a:r>
              <a:rPr lang="en-US" dirty="0" smtClean="0"/>
              <a:t>No namespace constraints! Any CA can issue certificates for any entity on the Internet</a:t>
            </a:r>
          </a:p>
          <a:p>
            <a:r>
              <a:rPr lang="en-US" dirty="0" smtClean="0"/>
              <a:t>Least common denominator security: our collective security is equal to the weakest one!</a:t>
            </a:r>
          </a:p>
          <a:p>
            <a:r>
              <a:rPr lang="en-US" dirty="0" smtClean="0"/>
              <a:t>Furthermore, many of them issue subordinate CA certificates to their customers, again with no naming constraints</a:t>
            </a:r>
          </a:p>
          <a:p>
            <a:r>
              <a:rPr lang="en-US" dirty="0" smtClean="0"/>
              <a:t>Most CAs aren’t capable of issuing certificates with any but the most basic capabilities (e.g. alternate name forms or other extensions)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CA model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“Analysis of the HTTPS Certificate Ecosystem”, </a:t>
            </a:r>
            <a:r>
              <a:rPr lang="en-US" dirty="0" err="1" smtClean="0"/>
              <a:t>UMich</a:t>
            </a:r>
            <a:r>
              <a:rPr lang="en-US" dirty="0" smtClean="0"/>
              <a:t>, October 2013, Internet Measurement Conference</a:t>
            </a:r>
          </a:p>
          <a:p>
            <a:pPr marL="541973" lvl="2"/>
            <a:r>
              <a:rPr lang="en-US" sz="2200" u="sng" dirty="0">
                <a:hlinkClick r:id="rId2"/>
              </a:rPr>
              <a:t>http://conferences.sigcomm.org/imc/2013/papers/imc257-</a:t>
            </a:r>
            <a:r>
              <a:rPr lang="en-US" sz="2200" u="sng" dirty="0" smtClean="0">
                <a:hlinkClick r:id="rId2"/>
              </a:rPr>
              <a:t>durumericAemb.pdf</a:t>
            </a:r>
            <a:endParaRPr lang="en-US" dirty="0" smtClean="0"/>
          </a:p>
          <a:p>
            <a:pPr lvl="1"/>
            <a:r>
              <a:rPr lang="en-US" dirty="0" smtClean="0"/>
              <a:t>Over 1,800 separate CAs are capable of issuing certificates for anyone! (Root CAs and intermediate CAs issued by them)</a:t>
            </a:r>
          </a:p>
          <a:p>
            <a:endParaRPr lang="en-US" dirty="0" smtClean="0"/>
          </a:p>
          <a:p>
            <a:r>
              <a:rPr lang="en-US" dirty="0" smtClean="0"/>
              <a:t>“The Shape &amp; Size of Threats: Defining a Networked System’s Attack Surface”</a:t>
            </a:r>
          </a:p>
          <a:p>
            <a:pPr lvl="1"/>
            <a:r>
              <a:rPr lang="en-US" dirty="0" smtClean="0"/>
              <a:t>Eric </a:t>
            </a:r>
            <a:r>
              <a:rPr lang="en-US" dirty="0" err="1" smtClean="0"/>
              <a:t>Osterweil</a:t>
            </a:r>
            <a:r>
              <a:rPr lang="en-US" dirty="0" smtClean="0"/>
              <a:t> (</a:t>
            </a:r>
            <a:r>
              <a:rPr lang="en-US" dirty="0" err="1" smtClean="0"/>
              <a:t>Verisign</a:t>
            </a:r>
            <a:r>
              <a:rPr lang="en-US" dirty="0" smtClean="0"/>
              <a:t>), Danny McPherson (</a:t>
            </a:r>
            <a:r>
              <a:rPr lang="en-US" dirty="0" err="1" smtClean="0"/>
              <a:t>Verisign</a:t>
            </a:r>
            <a:r>
              <a:rPr lang="en-US" dirty="0" smtClean="0"/>
              <a:t>), </a:t>
            </a:r>
            <a:r>
              <a:rPr lang="en-US" dirty="0" err="1" smtClean="0"/>
              <a:t>Lixia</a:t>
            </a:r>
            <a:r>
              <a:rPr lang="en-US" dirty="0" smtClean="0"/>
              <a:t> Zhang (UCLA), </a:t>
            </a:r>
            <a:r>
              <a:rPr lang="en-US" dirty="0" err="1" smtClean="0"/>
              <a:t>NPsec</a:t>
            </a:r>
            <a:r>
              <a:rPr lang="en-US" dirty="0" smtClean="0"/>
              <a:t> 2014 conference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 and 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46609"/>
            <a:ext cx="8229600" cy="4669196"/>
          </a:xfrm>
        </p:spPr>
        <p:txBody>
          <a:bodyPr/>
          <a:lstStyle/>
          <a:p>
            <a:r>
              <a:rPr lang="en-US" dirty="0"/>
              <a:t>(RFC 6698: The </a:t>
            </a:r>
            <a:r>
              <a:rPr lang="en-US" b="1" dirty="0"/>
              <a:t>DNS-Based Authentication of Named Entities (DANE) </a:t>
            </a:r>
            <a:r>
              <a:rPr lang="en-US" dirty="0"/>
              <a:t>Protocol for Transport Layer Security</a:t>
            </a:r>
          </a:p>
          <a:p>
            <a:r>
              <a:rPr lang="en-US" dirty="0">
                <a:hlinkClick r:id="rId2"/>
              </a:rPr>
              <a:t>http://tools.ietf.org/html/rfc6698</a:t>
            </a:r>
            <a:endParaRPr lang="en-US" dirty="0"/>
          </a:p>
          <a:p>
            <a:r>
              <a:rPr lang="en-US" dirty="0"/>
              <a:t>Defines a new DNS record type “</a:t>
            </a:r>
            <a:r>
              <a:rPr lang="en-US" b="1" dirty="0"/>
              <a:t>TLSA</a:t>
            </a:r>
            <a:r>
              <a:rPr lang="en-US" dirty="0"/>
              <a:t>”, that can be used for better &amp; more secure ways to authenticate SSL/TLS certificates</a:t>
            </a:r>
          </a:p>
          <a:p>
            <a:pPr lvl="1"/>
            <a:r>
              <a:rPr lang="en-US" dirty="0"/>
              <a:t>By specifying constraints on which CA can vouch for a certificate, or which specific PKIX end-entity certificate is valid</a:t>
            </a:r>
          </a:p>
          <a:p>
            <a:pPr lvl="1"/>
            <a:r>
              <a:rPr lang="en-US" dirty="0"/>
              <a:t>By specifying that a service certificate or a CA can be directly authenticated in the DNS itself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helps provide protections against </a:t>
            </a:r>
            <a:r>
              <a:rPr lang="en-US" dirty="0" err="1" smtClean="0"/>
              <a:t>misissuance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DANE and the TLSA record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RFC 6698: The </a:t>
            </a:r>
            <a:r>
              <a:rPr lang="en-US" b="1" dirty="0" smtClean="0"/>
              <a:t>DNS-Based Authentication of Named Entities (DANE) </a:t>
            </a:r>
            <a:r>
              <a:rPr lang="en-US" dirty="0" smtClean="0"/>
              <a:t>Protocol for Transport Layer Security</a:t>
            </a:r>
          </a:p>
          <a:p>
            <a:r>
              <a:rPr lang="en-US" dirty="0" smtClean="0">
                <a:hlinkClick r:id="rId2"/>
              </a:rPr>
              <a:t>http://tools.ietf.org/html/rfc6698</a:t>
            </a:r>
            <a:endParaRPr lang="en-US" dirty="0" smtClean="0"/>
          </a:p>
          <a:p>
            <a:r>
              <a:rPr lang="en-US" dirty="0" smtClean="0"/>
              <a:t>Defines a new DNS record type “</a:t>
            </a:r>
            <a:r>
              <a:rPr lang="en-US" b="1" dirty="0" smtClean="0"/>
              <a:t>TLSA</a:t>
            </a:r>
            <a:r>
              <a:rPr lang="en-US" dirty="0" smtClean="0"/>
              <a:t>”, that can be used for better &amp; more secure ways to authenticate SSL/TLS certificates</a:t>
            </a:r>
          </a:p>
          <a:p>
            <a:pPr lvl="1"/>
            <a:r>
              <a:rPr lang="en-US" dirty="0" smtClean="0"/>
              <a:t>By specifying constraints on which CA can vouch for a certificate, or which specific PKIX end-entity certificate is valid</a:t>
            </a:r>
          </a:p>
          <a:p>
            <a:pPr lvl="1"/>
            <a:r>
              <a:rPr lang="en-US" dirty="0" smtClean="0"/>
              <a:t>By specifying that a service certificate or a CA can be directly authenticated in the DNS itself.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erisign Theme 2013">
  <a:themeElements>
    <a:clrScheme name="VRSN Corporate Colors 2013">
      <a:dk1>
        <a:srgbClr val="000000"/>
      </a:dk1>
      <a:lt1>
        <a:srgbClr val="FFFFFF"/>
      </a:lt1>
      <a:dk2>
        <a:srgbClr val="707070"/>
      </a:dk2>
      <a:lt2>
        <a:srgbClr val="0061A3"/>
      </a:lt2>
      <a:accent1>
        <a:srgbClr val="61A1D4"/>
      </a:accent1>
      <a:accent2>
        <a:srgbClr val="6BB02E"/>
      </a:accent2>
      <a:accent3>
        <a:srgbClr val="99D4F5"/>
      </a:accent3>
      <a:accent4>
        <a:srgbClr val="FFCB03"/>
      </a:accent4>
      <a:accent5>
        <a:srgbClr val="5B8F22"/>
      </a:accent5>
      <a:accent6>
        <a:srgbClr val="F2821D"/>
      </a:accent6>
      <a:hlink>
        <a:srgbClr val="1DA4FF"/>
      </a:hlink>
      <a:folHlink>
        <a:srgbClr val="995BD7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Verisign Theme 2013">
  <a:themeElements>
    <a:clrScheme name="VRSN Corporate Colors 2013">
      <a:dk1>
        <a:srgbClr val="000000"/>
      </a:dk1>
      <a:lt1>
        <a:srgbClr val="FFFFFF"/>
      </a:lt1>
      <a:dk2>
        <a:srgbClr val="707070"/>
      </a:dk2>
      <a:lt2>
        <a:srgbClr val="0061A3"/>
      </a:lt2>
      <a:accent1>
        <a:srgbClr val="61A1D4"/>
      </a:accent1>
      <a:accent2>
        <a:srgbClr val="6BB02E"/>
      </a:accent2>
      <a:accent3>
        <a:srgbClr val="99D4F5"/>
      </a:accent3>
      <a:accent4>
        <a:srgbClr val="FFCB03"/>
      </a:accent4>
      <a:accent5>
        <a:srgbClr val="5B8F22"/>
      </a:accent5>
      <a:accent6>
        <a:srgbClr val="F2821D"/>
      </a:accent6>
      <a:hlink>
        <a:srgbClr val="1DA4FF"/>
      </a:hlink>
      <a:folHlink>
        <a:srgbClr val="995BD7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A31BD553E28479D77D6C5CA387789" ma:contentTypeVersion="9" ma:contentTypeDescription="Create a new document." ma:contentTypeScope="" ma:versionID="af6647d2213c4c32a3154762bcc2d552">
  <xsd:schema xmlns:xsd="http://www.w3.org/2001/XMLSchema" xmlns:xs="http://www.w3.org/2001/XMLSchema" xmlns:p="http://schemas.microsoft.com/office/2006/metadata/properties" xmlns:ns1="http://schemas.microsoft.com/sharepoint/v3" xmlns:ns2="ed4a67f4-52d1-4cb9-9a19-fae63c0a5318" xmlns:ns3="http://schemas.microsoft.com/sharepoint/v3/fields" targetNamespace="http://schemas.microsoft.com/office/2006/metadata/properties" ma:root="true" ma:fieldsID="517f9dec5bfe22f77537ae52fc8f04a0" ns1:_="" ns2:_="" ns3:_="">
    <xsd:import namespace="http://schemas.microsoft.com/sharepoint/v3"/>
    <xsd:import namespace="ed4a67f4-52d1-4cb9-9a19-fae63c0a531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ollateral_x0020_Type" minOccurs="0"/>
                <xsd:element ref="ns2:Corporate_x0020_or_x0020_Product" minOccurs="0"/>
                <xsd:element ref="ns2:Expire_x0020_Date" minOccurs="0"/>
                <xsd:element ref="ns2:Organization" minOccurs="0"/>
                <xsd:element ref="ns2:Product_x0020_or_x0020_Service" minOccurs="0"/>
                <xsd:element ref="ns2:Target_x0020_Audience" minOccurs="0"/>
                <xsd:element ref="ns3:wic_System_Copyright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5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a67f4-52d1-4cb9-9a19-fae63c0a5318" elementFormDefault="qualified">
    <xsd:import namespace="http://schemas.microsoft.com/office/2006/documentManagement/types"/>
    <xsd:import namespace="http://schemas.microsoft.com/office/infopath/2007/PartnerControls"/>
    <xsd:element name="Collateral_x0020_Type" ma:index="8" nillable="true" ma:displayName="Collateral Type" ma:default="General Corporate" ma:format="Dropdown" ma:internalName="Collateral_x0020_Type">
      <xsd:simpleType>
        <xsd:restriction base="dms:Choice">
          <xsd:enumeration value="Ad Banners"/>
          <xsd:enumeration value="Brochures"/>
          <xsd:enumeration value="Blogs"/>
          <xsd:enumeration value="Booths"/>
          <xsd:enumeration value="Case Studies"/>
          <xsd:enumeration value="Data Sheets"/>
          <xsd:enumeration value="FAQs"/>
          <xsd:enumeration value="Flyers"/>
          <xsd:enumeration value="General Corporate"/>
          <xsd:enumeration value="Infographics"/>
          <xsd:enumeration value="Market Briefs"/>
          <xsd:enumeration value="Newsletters"/>
          <xsd:enumeration value="News Releases"/>
          <xsd:enumeration value="Posters"/>
          <xsd:enumeration value="Product Sheets"/>
          <xsd:enumeration value="Promos"/>
          <xsd:enumeration value="Reports"/>
          <xsd:enumeration value="Technical Papers"/>
          <xsd:enumeration value="User Guides"/>
          <xsd:enumeration value="White papers"/>
          <xsd:enumeration value="Miscellaneous"/>
        </xsd:restriction>
      </xsd:simpleType>
    </xsd:element>
    <xsd:element name="Corporate_x0020_or_x0020_Product" ma:index="9" nillable="true" ma:displayName="Corporate or Product" ma:default="Corporate" ma:format="Dropdown" ma:internalName="Corporate_x0020_or_x0020_Product">
      <xsd:simpleType>
        <xsd:restriction base="dms:Choice">
          <xsd:enumeration value="Corporate"/>
          <xsd:enumeration value="Product"/>
        </xsd:restriction>
      </xsd:simpleType>
    </xsd:element>
    <xsd:element name="Expire_x0020_Date" ma:index="10" nillable="true" ma:displayName="Expire Date" ma:format="DateOnly" ma:internalName="Expire_x0020_Date">
      <xsd:simpleType>
        <xsd:restriction base="dms:DateTime"/>
      </xsd:simpleType>
    </xsd:element>
    <xsd:element name="Organization" ma:index="11" nillable="true" ma:displayName="Organization" ma:default="Corp Marketing" ma:format="Dropdown" ma:internalName="Organization">
      <xsd:simpleType>
        <xsd:restriction base="dms:Choice">
          <xsd:enumeration value="Branding &amp; Advertising"/>
          <xsd:enumeration value="CIS"/>
          <xsd:enumeration value="Corp Comm"/>
          <xsd:enumeration value="Corp Marketing"/>
          <xsd:enumeration value="Customer Support"/>
          <xsd:enumeration value="CTO"/>
          <xsd:enumeration value="Events"/>
          <xsd:enumeration value="Finance"/>
          <xsd:enumeration value="Investor Relations"/>
          <xsd:enumeration value="HR"/>
          <xsd:enumeration value="Legal"/>
          <xsd:enumeration value="Naming"/>
          <xsd:enumeration value="NIA"/>
          <xsd:enumeration value="PMO"/>
          <xsd:enumeration value="Policy"/>
          <xsd:enumeration value="TSG"/>
          <xsd:enumeration value="Other"/>
        </xsd:restriction>
      </xsd:simpleType>
    </xsd:element>
    <xsd:element name="Product_x0020_or_x0020_Service" ma:index="12" nillable="true" ma:displayName="Product or Service" ma:default="Corporate" ma:format="Dropdown" ma:indexed="true" ma:internalName="Product_x0020_or_x0020_Service">
      <xsd:simpleType>
        <xsd:union memberTypes="dms:Text">
          <xsd:simpleType>
            <xsd:restriction base="dms:Choice">
              <xsd:enumeration value="Atlas"/>
              <xsd:enumeration value="COM"/>
              <xsd:enumeration value="DNSSEC"/>
              <xsd:enumeration value="DDoS Protection"/>
              <xsd:enumeration value="GOV"/>
              <xsd:enumeration value="iDefense"/>
              <xsd:enumeration value="IPS"/>
              <xsd:enumeration value="IPv6"/>
              <xsd:enumeration value="MalDetector"/>
              <xsd:enumeration value="Managed DNS"/>
              <xsd:enumeration value="MobileView"/>
              <xsd:enumeration value="NET"/>
              <xsd:enumeration value="New gTLD"/>
              <xsd:enumeration value="Registry Lock"/>
              <xsd:enumeration value="TV"/>
              <xsd:enumeration value="Other TLD"/>
              <xsd:enumeration value="Corporate"/>
            </xsd:restriction>
          </xsd:simpleType>
        </xsd:union>
      </xsd:simpleType>
    </xsd:element>
    <xsd:element name="Target_x0020_Audience" ma:index="13" nillable="true" ma:displayName="Target Audience" ma:default="Internal VRSN" ma:format="Dropdown" ma:internalName="Target_x0020_Audience">
      <xsd:simpleType>
        <xsd:restriction base="dms:Choice">
          <xsd:enumeration value="Internal VRSN"/>
          <xsd:enumeration value="External VRSN"/>
          <xsd:enumeration value="Bot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4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ed4a67f4-52d1-4cb9-9a19-fae63c0a5318">Corp Marketing</Organization>
    <Language xmlns="http://schemas.microsoft.com/sharepoint/v3">English</Language>
    <Corporate_x0020_or_x0020_Product xmlns="ed4a67f4-52d1-4cb9-9a19-fae63c0a5318">Corporate</Corporate_x0020_or_x0020_Product>
    <Target_x0020_Audience xmlns="ed4a67f4-52d1-4cb9-9a19-fae63c0a5318">Internal VRSN</Target_x0020_Audience>
    <Collateral_x0020_Type xmlns="ed4a67f4-52d1-4cb9-9a19-fae63c0a5318">General Corporate</Collateral_x0020_Type>
    <Product_x0020_or_x0020_Service xmlns="ed4a67f4-52d1-4cb9-9a19-fae63c0a5318">Corporate</Product_x0020_or_x0020_Service>
    <Expire_x0020_Date xmlns="ed4a67f4-52d1-4cb9-9a19-fae63c0a5318">2015-10-07T04:00:00+00:00</Expire_x0020_Date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67F82E0-0AE7-4530-945A-DAA7680CC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4a67f4-52d1-4cb9-9a19-fae63c0a531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4DFE6E-10AC-497D-B365-6C567264CD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92F18D-8119-44FD-A8F5-4BFABFB49526}">
  <ds:schemaRefs>
    <ds:schemaRef ds:uri="http://schemas.microsoft.com/office/2006/metadata/properties"/>
    <ds:schemaRef ds:uri="http://schemas.microsoft.com/office/infopath/2007/PartnerControls"/>
    <ds:schemaRef ds:uri="ed4a67f4-52d1-4cb9-9a19-fae63c0a5318"/>
    <ds:schemaRef ds:uri="http://schemas.microsoft.com/sharepoint/v3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11419</TotalTime>
  <Words>3865</Words>
  <Application>Microsoft Macintosh PowerPoint</Application>
  <PresentationFormat>On-screen Show (4:3)</PresentationFormat>
  <Paragraphs>646</Paragraphs>
  <Slides>52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Verisign Theme 2013</vt:lpstr>
      <vt:lpstr>1_Verisign Theme 2013</vt:lpstr>
      <vt:lpstr>An Application-Oriented API for DANE and DNS</vt:lpstr>
      <vt:lpstr>PowerPoint Presentation</vt:lpstr>
      <vt:lpstr>What is DANE?</vt:lpstr>
      <vt:lpstr>A quick overview of DANE</vt:lpstr>
      <vt:lpstr>TLS and the Internet PKI</vt:lpstr>
      <vt:lpstr>Public CA model issues</vt:lpstr>
      <vt:lpstr>Public CA model issues</vt:lpstr>
      <vt:lpstr>DANE and TLS</vt:lpstr>
      <vt:lpstr>DANE and the TLSA record</vt:lpstr>
      <vt:lpstr>TLSA record example</vt:lpstr>
      <vt:lpstr>TLSA configuration parameters</vt:lpstr>
      <vt:lpstr>DANE/TLSA tools and software</vt:lpstr>
      <vt:lpstr>DANE for SMTP</vt:lpstr>
      <vt:lpstr>DANE for SMTP</vt:lpstr>
      <vt:lpstr>DANE for SMTP</vt:lpstr>
      <vt:lpstr>Example TLSA record (for SMTP)</vt:lpstr>
      <vt:lpstr>Early large adopters of SMTP + DANE</vt:lpstr>
      <vt:lpstr>SMTP servers that support DANE</vt:lpstr>
      <vt:lpstr>Other DANE applications</vt:lpstr>
      <vt:lpstr>SSHFP record</vt:lpstr>
      <vt:lpstr>OpenPGPKEY</vt:lpstr>
      <vt:lpstr>Example OPENPGPKEY record</vt:lpstr>
      <vt:lpstr>SMIMEA</vt:lpstr>
      <vt:lpstr>XMPP servers</vt:lpstr>
      <vt:lpstr>getdns: a brief introduction</vt:lpstr>
      <vt:lpstr>getdns: a new DNS library for applications</vt:lpstr>
      <vt:lpstr>Application access to any kind of DNS data</vt:lpstr>
      <vt:lpstr>getdns</vt:lpstr>
      <vt:lpstr>getdns: example code: TLSA record lookup</vt:lpstr>
      <vt:lpstr>getdns features</vt:lpstr>
      <vt:lpstr>PowerPoint Presentation</vt:lpstr>
      <vt:lpstr>DNS first hop protection</vt:lpstr>
      <vt:lpstr>getdns functions</vt:lpstr>
      <vt:lpstr>getdns response dictionary (partial)</vt:lpstr>
      <vt:lpstr>getdns response dictionary (partial)</vt:lpstr>
      <vt:lpstr>getdns: example code: hostname lookup</vt:lpstr>
      <vt:lpstr>Our proposal</vt:lpstr>
      <vt:lpstr>DNSSEC at a glance</vt:lpstr>
      <vt:lpstr>DNSSEC at a glance</vt:lpstr>
      <vt:lpstr>DNSSEC at a glance</vt:lpstr>
      <vt:lpstr>PowerPoint Presentation</vt:lpstr>
      <vt:lpstr>PowerPoint Presentation</vt:lpstr>
      <vt:lpstr>DNSSEC: Additional DNS record types</vt:lpstr>
      <vt:lpstr>Changes in a signed zone</vt:lpstr>
      <vt:lpstr>PowerPoint Presentation</vt:lpstr>
      <vt:lpstr>PowerPoint Presentation</vt:lpstr>
      <vt:lpstr>DNSSEC Deployment overview</vt:lpstr>
      <vt:lpstr>Brief DNSSEC Deployment status</vt:lpstr>
      <vt:lpstr>Use of DNSSEC Validation by resolvers</vt:lpstr>
      <vt:lpstr>DNSSEC Validation map (from APNIC)</vt:lpstr>
      <vt:lpstr>Questions or comments?</vt:lpstr>
      <vt:lpstr>PowerPoint Presentation</vt:lpstr>
    </vt:vector>
  </TitlesOfParts>
  <Manager/>
  <Company>Verisign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Verisign General Use Template 2014</dc:title>
  <dc:subject/>
  <dc:creator>jbator</dc:creator>
  <cp:keywords/>
  <dc:description/>
  <cp:lastModifiedBy>Melinda Shore</cp:lastModifiedBy>
  <cp:revision>373</cp:revision>
  <dcterms:created xsi:type="dcterms:W3CDTF">2013-11-06T02:31:54Z</dcterms:created>
  <dcterms:modified xsi:type="dcterms:W3CDTF">2014-10-29T05:05:26Z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-1025626430</vt:i4>
  </property>
  <property fmtid="{D5CDD505-2E9C-101B-9397-08002B2CF9AE}" pid="3" name="_NewReviewCycle">
    <vt:lpwstr/>
  </property>
  <property fmtid="{D5CDD505-2E9C-101B-9397-08002B2CF9AE}" pid="4" name="_EmailSubject">
    <vt:lpwstr>latest corp ppt templates</vt:lpwstr>
  </property>
  <property fmtid="{D5CDD505-2E9C-101B-9397-08002B2CF9AE}" pid="5" name="_AuthorEmailDisplayName">
    <vt:lpwstr>Clark, Paul</vt:lpwstr>
  </property>
  <property fmtid="{D5CDD505-2E9C-101B-9397-08002B2CF9AE}" pid="6" name="_AuthorEmail">
    <vt:lpwstr>pclark@verisign.com</vt:lpwstr>
  </property>
  <property fmtid="{D5CDD505-2E9C-101B-9397-08002B2CF9AE}" pid="7" name="_PreviousAdHocReviewCycleID">
    <vt:i4>235010477</vt:i4>
  </property>
  <property fmtid="{D5CDD505-2E9C-101B-9397-08002B2CF9AE}" pid="8" name="ContentTypeId">
    <vt:lpwstr>0x0101008EFA31BD553E28479D77D6C5CA387789</vt:lpwstr>
  </property>
</Properties>
</file>